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</p:sldIdLst>
  <p:sldSz cy="5143500" cx="9144000"/>
  <p:notesSz cx="6858000" cy="9144000"/>
  <p:embeddedFontLst>
    <p:embeddedFont>
      <p:font typeface="Average"/>
      <p:regular r:id="rId237"/>
    </p:embeddedFont>
    <p:embeddedFont>
      <p:font typeface="Oswald"/>
      <p:regular r:id="rId238"/>
      <p:bold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228" Type="http://schemas.openxmlformats.org/officeDocument/2006/relationships/slide" Target="slides/slide224.xml"/><Relationship Id="rId106" Type="http://schemas.openxmlformats.org/officeDocument/2006/relationships/slide" Target="slides/slide102.xml"/><Relationship Id="rId227" Type="http://schemas.openxmlformats.org/officeDocument/2006/relationships/slide" Target="slides/slide223.xml"/><Relationship Id="rId105" Type="http://schemas.openxmlformats.org/officeDocument/2006/relationships/slide" Target="slides/slide101.xml"/><Relationship Id="rId226" Type="http://schemas.openxmlformats.org/officeDocument/2006/relationships/slide" Target="slides/slide222.xml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slide" Target="slides/slide225.xml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239" Type="http://schemas.openxmlformats.org/officeDocument/2006/relationships/font" Target="fonts/Oswald-bold.fntdata"/><Relationship Id="rId117" Type="http://schemas.openxmlformats.org/officeDocument/2006/relationships/slide" Target="slides/slide113.xml"/><Relationship Id="rId238" Type="http://schemas.openxmlformats.org/officeDocument/2006/relationships/font" Target="fonts/Oswald-regular.fntdata"/><Relationship Id="rId116" Type="http://schemas.openxmlformats.org/officeDocument/2006/relationships/slide" Target="slides/slide112.xml"/><Relationship Id="rId237" Type="http://schemas.openxmlformats.org/officeDocument/2006/relationships/font" Target="fonts/Average-regular.fntdata"/><Relationship Id="rId115" Type="http://schemas.openxmlformats.org/officeDocument/2006/relationships/slide" Target="slides/slide111.xml"/><Relationship Id="rId236" Type="http://schemas.openxmlformats.org/officeDocument/2006/relationships/slide" Target="slides/slide232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231" Type="http://schemas.openxmlformats.org/officeDocument/2006/relationships/slide" Target="slides/slide227.xml"/><Relationship Id="rId230" Type="http://schemas.openxmlformats.org/officeDocument/2006/relationships/slide" Target="slides/slide226.xml"/><Relationship Id="rId114" Type="http://schemas.openxmlformats.org/officeDocument/2006/relationships/slide" Target="slides/slide110.xml"/><Relationship Id="rId235" Type="http://schemas.openxmlformats.org/officeDocument/2006/relationships/slide" Target="slides/slide231.xml"/><Relationship Id="rId113" Type="http://schemas.openxmlformats.org/officeDocument/2006/relationships/slide" Target="slides/slide109.xml"/><Relationship Id="rId234" Type="http://schemas.openxmlformats.org/officeDocument/2006/relationships/slide" Target="slides/slide230.xml"/><Relationship Id="rId112" Type="http://schemas.openxmlformats.org/officeDocument/2006/relationships/slide" Target="slides/slide108.xml"/><Relationship Id="rId233" Type="http://schemas.openxmlformats.org/officeDocument/2006/relationships/slide" Target="slides/slide229.xml"/><Relationship Id="rId111" Type="http://schemas.openxmlformats.org/officeDocument/2006/relationships/slide" Target="slides/slide107.xml"/><Relationship Id="rId232" Type="http://schemas.openxmlformats.org/officeDocument/2006/relationships/slide" Target="slides/slide228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207" Type="http://schemas.openxmlformats.org/officeDocument/2006/relationships/slide" Target="slides/slide203.xml"/><Relationship Id="rId202" Type="http://schemas.openxmlformats.org/officeDocument/2006/relationships/slide" Target="slides/slide198.xml"/><Relationship Id="rId201" Type="http://schemas.openxmlformats.org/officeDocument/2006/relationships/slide" Target="slides/slide197.xml"/><Relationship Id="rId200" Type="http://schemas.openxmlformats.org/officeDocument/2006/relationships/slide" Target="slides/slide19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Shape 1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Shape 1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Shape 1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Shape 1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Shape 1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Shape 1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Shape 1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Shape 1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Shape 1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Shape 1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Shape 1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Shape 1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Shape 1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Shape 1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Shape 1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Shape 1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Shape 1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Shape 1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Shape 1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Shape 1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Shape 1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Shape 1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Shape 1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Shape 1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Shape 1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Shape 1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Shape 1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Shape 1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Shape 1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Shape 1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Shape 1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Shape 1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Shape 1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Shape 1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Shape 1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Shape 1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Shape 1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Shape 1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Shape 1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Shape 1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Shape 1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Shape 1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Shape 1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Shape 1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Shape 1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Shape 1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Shape 1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Shape 1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Shape 1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Shape 1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hape 1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Shape 1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Shape 1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Shape 1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Shape 1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Shape 1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Shape 1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Shape 1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Shape 1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Shape 1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Shape 1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Shape 1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Shape 1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Shape 1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Shape 1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Shape 1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Shape 1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Shape 1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Shape 1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Shape 1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Shape 1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Shape 1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Shape 1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Shape 1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Shape 1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Shape 1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Shape 1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Shape 1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Shape 2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Shape 2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Shape 2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Shape 2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Shape 2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Shape 2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Shape 2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Shape 2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Shape 2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Shape 2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Shape 2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Shape 2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Shape 2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Shape 2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Shape 2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Shape 2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Shape 2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Shape 2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Shape 2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Shape 2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Shape 2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Shape 2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Shape 2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Shape 2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Shape 2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Shape 2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Shape 2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Shape 2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Shape 2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Shape 2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Shape 2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Shape 2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Shape 2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Shape 2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Shape 1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#slide=id.g21576ba96c_6_116" TargetMode="External"/><Relationship Id="rId10" Type="http://schemas.openxmlformats.org/officeDocument/2006/relationships/hyperlink" Target="#slide=id.g214fa55c33_0_424" TargetMode="External"/><Relationship Id="rId13" Type="http://schemas.openxmlformats.org/officeDocument/2006/relationships/hyperlink" Target="#slide=id.g21576ba96c_6_427" TargetMode="External"/><Relationship Id="rId12" Type="http://schemas.openxmlformats.org/officeDocument/2006/relationships/hyperlink" Target="#slide=id.g21576ba96c_6_42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#slide=id.g1d452f9c88_0_370" TargetMode="External"/><Relationship Id="rId4" Type="http://schemas.openxmlformats.org/officeDocument/2006/relationships/hyperlink" Target="#slide=id.g1d452f9c88_0_371" TargetMode="External"/><Relationship Id="rId9" Type="http://schemas.openxmlformats.org/officeDocument/2006/relationships/hyperlink" Target="#slide=id.g1d452f9c88_0_376" TargetMode="External"/><Relationship Id="rId5" Type="http://schemas.openxmlformats.org/officeDocument/2006/relationships/hyperlink" Target="#slide=id.g1d452f9c88_0_372" TargetMode="External"/><Relationship Id="rId6" Type="http://schemas.openxmlformats.org/officeDocument/2006/relationships/hyperlink" Target="#slide=id.g1d452f9c88_0_373" TargetMode="External"/><Relationship Id="rId7" Type="http://schemas.openxmlformats.org/officeDocument/2006/relationships/hyperlink" Target="#slide=id.g1d452f9c88_0_374" TargetMode="External"/><Relationship Id="rId8" Type="http://schemas.openxmlformats.org/officeDocument/2006/relationships/hyperlink" Target="#slide=id.g1d452f9c88_0_375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www.opengl.org/sdk/docs/man/html/glUniform.xhtml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g.elte.hu/~bsc_cg/gyak/01/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://www.youtube.com/watch?v=AjaiGDRnPAk" TargetMode="External"/><Relationship Id="rId4" Type="http://schemas.openxmlformats.org/officeDocument/2006/relationships/image" Target="../media/image40.jpg"/><Relationship Id="rId5" Type="http://schemas.openxmlformats.org/officeDocument/2006/relationships/hyperlink" Target="http://www.youtube.com/watch?v=G7LVf8TP2ts" TargetMode="External"/><Relationship Id="rId6" Type="http://schemas.openxmlformats.org/officeDocument/2006/relationships/image" Target="../media/image43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://www.youtube.com/watch?v=qgowKhrUWW0" TargetMode="External"/><Relationship Id="rId4" Type="http://schemas.openxmlformats.org/officeDocument/2006/relationships/image" Target="../media/image46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g.elte.hu/~bsc_cg/resources/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://www.youtube.com/watch?v=qa4mbkzsAnI" TargetMode="External"/><Relationship Id="rId4" Type="http://schemas.openxmlformats.org/officeDocument/2006/relationships/image" Target="../media/image48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://www.youtube.com/watch?v=987G0ahOn3Y" TargetMode="External"/><Relationship Id="rId4" Type="http://schemas.openxmlformats.org/officeDocument/2006/relationships/image" Target="../media/image5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Relationship Id="rId4" Type="http://schemas.openxmlformats.org/officeDocument/2006/relationships/image" Target="../media/image1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://www.youtube.com/watch?v=zVMC7kJKWmg" TargetMode="External"/><Relationship Id="rId4" Type="http://schemas.openxmlformats.org/officeDocument/2006/relationships/image" Target="../media/image55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://cg.elte.hu/~quiz" TargetMode="Externa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9.png"/><Relationship Id="rId4" Type="http://schemas.openxmlformats.org/officeDocument/2006/relationships/image" Target="../media/image64.gif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8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9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6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7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7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7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hyperlink" Target="https://www.opengl.org/sdk/docs/man/html/mix.xhtml" TargetMode="External"/><Relationship Id="rId4" Type="http://schemas.openxmlformats.org/officeDocument/2006/relationships/image" Target="../media/image80.gif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hyperlink" Target="http://cg.elte.hu/~dekanyp/gy/coin.png" TargetMode="External"/><Relationship Id="rId4" Type="http://schemas.openxmlformats.org/officeDocument/2006/relationships/image" Target="../media/image78.gif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7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83.jpg"/><Relationship Id="rId4" Type="http://schemas.openxmlformats.org/officeDocument/2006/relationships/image" Target="../media/image82.jpg"/><Relationship Id="rId5" Type="http://schemas.openxmlformats.org/officeDocument/2006/relationships/image" Target="../media/image79.jpg"/><Relationship Id="rId6" Type="http://schemas.openxmlformats.org/officeDocument/2006/relationships/image" Target="../media/image86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hyperlink" Target="http://cg.elte.hu/~dekanyp/gy/elem.jpg" TargetMode="External"/><Relationship Id="rId4" Type="http://schemas.openxmlformats.org/officeDocument/2006/relationships/image" Target="../media/image90.png"/><Relationship Id="rId5" Type="http://schemas.openxmlformats.org/officeDocument/2006/relationships/image" Target="../media/image8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94.gif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91.gif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97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://cg.elte.hu/~dekanyp/gy/wood.bmp" TargetMode="Externa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88.png"/><Relationship Id="rId4" Type="http://schemas.openxmlformats.org/officeDocument/2006/relationships/image" Target="../media/image93.png"/><Relationship Id="rId5" Type="http://schemas.openxmlformats.org/officeDocument/2006/relationships/image" Target="../media/image98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9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96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0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09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04.png"/><Relationship Id="rId4" Type="http://schemas.openxmlformats.org/officeDocument/2006/relationships/image" Target="../media/image118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cg.elte.h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11.png"/><Relationship Id="rId4" Type="http://schemas.openxmlformats.org/officeDocument/2006/relationships/hyperlink" Target="https://hu.wikipedia.org/wiki/Lambert-f%C3%A9le_koszinuszt%C3%B6rv%C3%A9ny" TargetMode="Externa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08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16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hyperlink" Target="http://cg.elte.hu/~quiz" TargetMode="Externa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03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2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10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13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21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20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17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hyperlink" Target="http://previews.123rf.com/images/baloncici/baloncici1212/baloncici121200263/17094491-Great-pyramid-of-Giza-wall-at-sunny-day--Stock-Photo.jpg" TargetMode="External"/><Relationship Id="rId4" Type="http://schemas.openxmlformats.org/officeDocument/2006/relationships/image" Target="../media/image1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14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cg.elte.hu/index.php/gyik-gyakorlat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g.elte.hu/index.php/gyik-gyakorlat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cg.elte.hu/~quiz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cg.elte.hu/index.php/grafika-bsc-gyakorlat-anyagok/" TargetMode="External"/><Relationship Id="rId4" Type="http://schemas.openxmlformats.org/officeDocument/2006/relationships/hyperlink" Target="http://people.inf.elte.hu/nhantos" TargetMode="External"/><Relationship Id="rId5" Type="http://schemas.openxmlformats.org/officeDocument/2006/relationships/hyperlink" Target="https://developer.nvidia.com/content/life-triangle-nvidias-logical-pipelin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gif"/><Relationship Id="rId4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Relationship Id="rId4" Type="http://schemas.openxmlformats.org/officeDocument/2006/relationships/image" Target="../media/image24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cg.elte.hu/~quiz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shadertoy.com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5.onthehub.com/WebStore/Welcome.aspx?ws=2d4ecbc3-869b-e011-969d-0030487d8897&amp;vsro=8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45900" y="63800"/>
            <a:ext cx="78522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2016/17/2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Számítógépes Grafika BSc</a:t>
            </a:r>
            <a:endParaRPr/>
          </a:p>
        </p:txBody>
      </p:sp>
      <p:sp>
        <p:nvSpPr>
          <p:cNvPr id="60" name="Shape 60"/>
          <p:cNvSpPr txBox="1"/>
          <p:nvPr>
            <p:ph idx="4294967295" type="subTitle"/>
          </p:nvPr>
        </p:nvSpPr>
        <p:spPr>
          <a:xfrm>
            <a:off x="2339375" y="1357400"/>
            <a:ext cx="4065300" cy="3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hu" u="sng">
                <a:solidFill>
                  <a:schemeClr val="hlink"/>
                </a:solidFill>
                <a:hlinkClick r:id="rId3"/>
              </a:rPr>
              <a:t>1. Gyakorlat : 9. oldal </a:t>
            </a:r>
            <a:br>
              <a:rPr lang="hu"/>
            </a:br>
            <a:r>
              <a:rPr lang="hu" u="sng">
                <a:solidFill>
                  <a:schemeClr val="hlink"/>
                </a:solidFill>
                <a:hlinkClick r:id="rId4"/>
              </a:rPr>
              <a:t>2. Gyakorlat : 27. oldal </a:t>
            </a:r>
            <a:br>
              <a:rPr lang="hu"/>
            </a:br>
            <a:r>
              <a:rPr lang="hu" u="sng">
                <a:solidFill>
                  <a:schemeClr val="accent5"/>
                </a:solidFill>
                <a:hlinkClick r:id="rId5"/>
              </a:rPr>
              <a:t>3. Gyakorlat : 27. oldal 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hlink"/>
                </a:solidFill>
                <a:hlinkClick r:id="rId6"/>
              </a:rPr>
              <a:t>4. Gyakorlat : 70. oldal 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hlink"/>
                </a:solidFill>
                <a:hlinkClick r:id="rId7"/>
              </a:rPr>
              <a:t>5. Gyakorlat : 95. oldal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accent5"/>
                </a:solidFill>
                <a:hlinkClick r:id="rId8"/>
              </a:rPr>
              <a:t>6. Gyakorlat : 118. oldal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accent5"/>
                </a:solidFill>
                <a:hlinkClick r:id="rId9"/>
              </a:rPr>
              <a:t>7. Gyakorlat : 142. oldal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accent5"/>
                </a:solidFill>
                <a:hlinkClick r:id="rId10"/>
              </a:rPr>
              <a:t>8. Gyakorlat : 165. oldal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accent5"/>
                </a:solidFill>
                <a:hlinkClick r:id="rId11"/>
              </a:rPr>
              <a:t>9. Gyakorlat : 178. oldal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accent5"/>
                </a:solidFill>
                <a:hlinkClick r:id="rId12"/>
              </a:rPr>
              <a:t>10. Gyakorlat : 212. oldal</a:t>
            </a:r>
            <a:br>
              <a:rPr lang="hu">
                <a:solidFill>
                  <a:srgbClr val="FF9900"/>
                </a:solidFill>
              </a:rPr>
            </a:br>
            <a:r>
              <a:rPr lang="hu" u="sng">
                <a:solidFill>
                  <a:schemeClr val="accent5"/>
                </a:solidFill>
                <a:hlinkClick r:id="rId13"/>
              </a:rPr>
              <a:t>11. Gyakorlat : 223. oldal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SDL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Crossplatform multimédiás könyvtár, ami alacsony szintű, hatékony hozzáférést ad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audio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bemeneti (egér, billentyűzet, controller)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grafikus (OpenGL-en keresztül GPU-hoz) eszközökhöz.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Később ezen keresztül fogunk OGL contextet létrehozni és OpenGL-ezni.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type="title"/>
          </p:nvPr>
        </p:nvSpPr>
        <p:spPr>
          <a:xfrm>
            <a:off x="311700" y="5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változók</a:t>
            </a:r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245325" y="11665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231525" y="227217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1132" name="Shape 1132"/>
          <p:cNvSpPr/>
          <p:nvPr/>
        </p:nvSpPr>
        <p:spPr>
          <a:xfrm>
            <a:off x="231525" y="33372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1133" name="Shape 1133"/>
          <p:cNvCxnSpPr>
            <a:stCxn id="1130" idx="2"/>
            <a:endCxn id="1131" idx="0"/>
          </p:cNvCxnSpPr>
          <p:nvPr/>
        </p:nvCxnSpPr>
        <p:spPr>
          <a:xfrm flipH="1">
            <a:off x="989925" y="187425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4" name="Shape 1134"/>
          <p:cNvSpPr txBox="1"/>
          <p:nvPr/>
        </p:nvSpPr>
        <p:spPr>
          <a:xfrm>
            <a:off x="1142323" y="18453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35" name="Shape 1135"/>
          <p:cNvCxnSpPr>
            <a:stCxn id="1131" idx="2"/>
            <a:endCxn id="1132" idx="0"/>
          </p:cNvCxnSpPr>
          <p:nvPr/>
        </p:nvCxnSpPr>
        <p:spPr>
          <a:xfrm>
            <a:off x="989925" y="297987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6" name="Shape 1136"/>
          <p:cNvSpPr txBox="1"/>
          <p:nvPr/>
        </p:nvSpPr>
        <p:spPr>
          <a:xfrm>
            <a:off x="1161198" y="29509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37" name="Shape 1137"/>
          <p:cNvCxnSpPr>
            <a:stCxn id="1132" idx="2"/>
            <a:endCxn id="1138" idx="0"/>
          </p:cNvCxnSpPr>
          <p:nvPr/>
        </p:nvCxnSpPr>
        <p:spPr>
          <a:xfrm>
            <a:off x="989925" y="404490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9" name="Shape 1139"/>
          <p:cNvSpPr txBox="1"/>
          <p:nvPr/>
        </p:nvSpPr>
        <p:spPr>
          <a:xfrm>
            <a:off x="1142323" y="4141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0" name="Shape 1140"/>
          <p:cNvSpPr txBox="1"/>
          <p:nvPr/>
        </p:nvSpPr>
        <p:spPr>
          <a:xfrm>
            <a:off x="2830700" y="858425"/>
            <a:ext cx="60015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A vertex shader áttranszformálja az adott objektum összes vertexét a modell KR-ből a vágási térbe.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De mégis honnét tudja a shader, hogy mi lesz ez a három transzformációs mátrix, amivel a kapott pontokat szoroznia kell?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Uniform változók : </a:t>
            </a: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Olyan shaderbeli változó, melyet CPU oldalon tudunk módosítani, így a shadernek információkat adhatunk át.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A három mátrixot uniform változóként fogjuk deklarálni, így a CPUn futó programból be tudjuk állítani a mátrixokat.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változók</a:t>
            </a:r>
            <a:endParaRPr/>
          </a:p>
        </p:txBody>
      </p:sp>
      <p:sp>
        <p:nvSpPr>
          <p:cNvPr id="1146" name="Shape 1146"/>
          <p:cNvSpPr txBox="1"/>
          <p:nvPr>
            <p:ph idx="1" type="body"/>
          </p:nvPr>
        </p:nvSpPr>
        <p:spPr>
          <a:xfrm>
            <a:off x="311700" y="1152475"/>
            <a:ext cx="8421600" cy="3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változóknak előbb elkérjük a shaderbeli “címüket”, ami szintén egy GLuint szám azonosító lesz, a későbbiekben így tudunk rájuk hivatkozni.</a:t>
            </a:r>
            <a:br>
              <a:rPr lang="hu"/>
            </a:br>
            <a:r>
              <a:rPr lang="hu">
                <a:solidFill>
                  <a:schemeClr val="accent5"/>
                </a:solidFill>
              </a:rPr>
              <a:t>Vertex shaderben: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uniform mat4 avokado;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Majd CPU-n futó kódban:</a:t>
            </a:r>
            <a:endParaRPr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600">
                <a:latin typeface="Courier New"/>
                <a:ea typeface="Courier New"/>
                <a:cs typeface="Courier New"/>
                <a:sym typeface="Courier New"/>
              </a:rPr>
              <a:t>GLuint </a:t>
            </a:r>
            <a:r>
              <a:rPr lang="hu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valtozo</a:t>
            </a:r>
            <a:r>
              <a:rPr lang="hu" sz="1600">
                <a:latin typeface="Courier New"/>
                <a:ea typeface="Courier New"/>
                <a:cs typeface="Courier New"/>
                <a:sym typeface="Courier New"/>
              </a:rPr>
              <a:t> = glGetUniformLocation( m_programID, "avokado" 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Így a továbbiakban tudunk rá hivatkozni.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változók beállítása</a:t>
            </a:r>
            <a:endParaRPr/>
          </a:p>
        </p:txBody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Nekünk jelenleg csak mátrixot kell átküldenünk a shaderbe, de később más típusú változókat is fogunk használni.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600">
                <a:latin typeface="Courier New"/>
                <a:ea typeface="Courier New"/>
                <a:cs typeface="Courier New"/>
                <a:sym typeface="Courier New"/>
              </a:rPr>
              <a:t>glm::mat4 matrix = glm::mat4(1.0f);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600">
                <a:latin typeface="Courier New"/>
                <a:ea typeface="Courier New"/>
                <a:cs typeface="Courier New"/>
                <a:sym typeface="Courier New"/>
              </a:rPr>
              <a:t>glUniformMatrix4fv(</a:t>
            </a:r>
            <a:r>
              <a:rPr lang="hu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valtozo</a:t>
            </a:r>
            <a:r>
              <a:rPr lang="hu" sz="1600">
                <a:latin typeface="Courier New"/>
                <a:ea typeface="Courier New"/>
                <a:cs typeface="Courier New"/>
                <a:sym typeface="Courier New"/>
              </a:rPr>
              <a:t>, 1, GL_FALSE, &amp;( matrix[0][0]));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Azaz áttöltjük a GPU memóriájába a matrix változót, azaz egy 4x4-es mátrixot. Így a shader már tud vele dolgozni.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u="sng">
                <a:solidFill>
                  <a:schemeClr val="hlink"/>
                </a:solidFill>
                <a:hlinkClick r:id="rId3"/>
              </a:rPr>
              <a:t>További uniform változó beállítási függvények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Mátrixok beállítása OGL-ben</a:t>
            </a:r>
            <a:endParaRPr/>
          </a:p>
        </p:txBody>
      </p:sp>
      <p:sp>
        <p:nvSpPr>
          <p:cNvPr id="1158" name="Shape 1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Szerencsére nem kézzel kell ezeket legenerálni:</a:t>
            </a:r>
            <a:br>
              <a:rPr lang="hu"/>
            </a:br>
            <a:r>
              <a:rPr lang="hu"/>
              <a:t>Világ trafó mátrixok kicsit később...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solidFill>
                  <a:schemeClr val="accent5"/>
                </a:solidFill>
              </a:rPr>
              <a:t>Nézeti transzformációs mátrix: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/>
              <a:t>Nem a képen látható forgatási szögeket szeretnénk megadni, hanem testhezállóbb lenne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hu">
                <a:solidFill>
                  <a:srgbClr val="00FF00"/>
                </a:solidFill>
              </a:rPr>
              <a:t>Hol a kamera</a:t>
            </a:r>
            <a:endParaRPr>
              <a:solidFill>
                <a:srgbClr val="00FF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hu">
                <a:solidFill>
                  <a:srgbClr val="FF00FF"/>
                </a:solidFill>
              </a:rPr>
              <a:t>A tér melyik pontját nézi</a:t>
            </a:r>
            <a:endParaRPr>
              <a:solidFill>
                <a:srgbClr val="FF00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●"/>
            </a:pPr>
            <a:r>
              <a:rPr lang="hu">
                <a:solidFill>
                  <a:srgbClr val="FF9900"/>
                </a:solidFill>
              </a:rPr>
              <a:t>Felfele mutató vektor (A Roll miatt (kép))</a:t>
            </a:r>
            <a:endParaRPr>
              <a:solidFill>
                <a:srgbClr val="FF99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m_matView = glm::lookAt(</a:t>
            </a:r>
            <a:r>
              <a:rPr lang="hu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glm::vec3(0,0,5)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hu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glm::vec3(0,0,0)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hu" sz="1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glm::vec3(0,1,0)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Shape 1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25" y="78025"/>
            <a:ext cx="2552425" cy="17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Mátrixok beállítása OGL-ben</a:t>
            </a:r>
            <a:endParaRPr/>
          </a:p>
        </p:txBody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311700" y="1152475"/>
            <a:ext cx="85206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Projektív transzformációs mátrix: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hu"/>
            </a:br>
            <a:r>
              <a:rPr lang="hu" sz="1600">
                <a:latin typeface="Courier New"/>
                <a:ea typeface="Courier New"/>
                <a:cs typeface="Courier New"/>
                <a:sym typeface="Courier New"/>
              </a:rPr>
              <a:t>m_matProj = glm::perspective(45.0f, 640/480.0f, 1.0f, 1000.0f);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Függőleges látószög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Aspektus ráció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Közeli vágósík (zFar)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Távoli vágósík (zNear)</a:t>
            </a:r>
            <a:endParaRPr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388" y="2013863"/>
            <a:ext cx="48482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koordináta rendszer</a:t>
            </a:r>
            <a:endParaRPr/>
          </a:p>
        </p:txBody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311700" y="1152475"/>
            <a:ext cx="85206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legfontosabb koordinátarendszerünk, itt fogjuk az objektumainkat elhelyezni 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Ezt három típusú transzformációval ezt abszolválni tudjuk: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glm::rotate&lt;float&gt;( </a:t>
            </a:r>
            <a:r>
              <a:rPr lang="hu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szög radiánban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, glm::vec3(tengely_x, tengely_y, tengely_z))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glm::translate&lt;float&gt;( glm::vec3(eltol_x, eltol_y, eltol_z))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glm::scale&lt;float&gt;( glm::vec3(s_x, s_y, s_z ))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rgbClr val="FF0000"/>
                </a:solidFill>
              </a:rPr>
              <a:t>Ha mi áttöltünk a GPU-ra (Vertex shader uniform változójába) egy ilyen transzformációs mátrixot, akkor az azt követő rajzoló utasítások (glDrawArrays) által feldolgozásra küldött vertexeket ezzel a transzformációval fogja transzformálni.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világ koordináta rendszer</a:t>
            </a:r>
            <a:endParaRPr/>
          </a:p>
        </p:txBody>
      </p:sp>
      <p:sp>
        <p:nvSpPr>
          <p:cNvPr id="1178" name="Shape 1178"/>
          <p:cNvSpPr txBox="1"/>
          <p:nvPr>
            <p:ph idx="1" type="body"/>
          </p:nvPr>
        </p:nvSpPr>
        <p:spPr>
          <a:xfrm>
            <a:off x="311700" y="953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Jobb sodrású!</a:t>
            </a:r>
            <a:endParaRPr/>
          </a:p>
        </p:txBody>
      </p:sp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525" y="1723426"/>
            <a:ext cx="4242125" cy="31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/>
          <p:nvPr/>
        </p:nvSpPr>
        <p:spPr>
          <a:xfrm>
            <a:off x="4568850" y="1546600"/>
            <a:ext cx="2553900" cy="3597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Érjük el, hogy a síkban pörögjön a négyzetünk másodpercenként 1 fordulatot megtéve.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m_matWorld = glm::mat4(1.0f);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helyett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m_matWorld = glm::rotate&lt;float&gt;(SDL_GetTicks()/1000.0*2*M_PI,glm::vec3(0,0,1));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“Feladat”: </a:t>
            </a:r>
            <a:r>
              <a:rPr lang="hu" sz="1700"/>
              <a:t>Nézzük más szögből a pörgő négyzetet!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“Megoldás”: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700"/>
              <a:t>Update függvényben a nézeti transzformációs mx módosítása: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m_matView = glm::lookAt(glm::vec3( 3, 3, 5),glm::vec3( 0,  0,  0),glm::vec3( 0,  1,  0));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Transzformációs mátrixok szorzata</a:t>
            </a:r>
            <a:endParaRPr/>
          </a:p>
        </p:txBody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Ez így nem túl izgalmas, hogy egy transzformációt alkalmazunk a vertexekre.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t1, t2, t3 transzformációs mátrix ilyen sorrendbeli alkalmazása a t3*t2*t1 szorzatot jelenti (hisz oszlopvektorokkal dolgozunk, ezzel jobbról szorzunk)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Azaz, ha előbb eltolni, majd forgatni szeretnénk (nem mindegy a sorrend), akkor forgat*eltol mátrixot kell odaadni a shaderünknek!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OpenGL context létrehozása</a:t>
            </a:r>
            <a:endParaRPr/>
          </a:p>
        </p:txBody>
      </p:sp>
      <p:pic>
        <p:nvPicPr>
          <p:cNvPr descr="publicpreview.php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88" y="1388238"/>
            <a:ext cx="77057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Imbolyogjon is az x tengely mentén amellett (1 másodperc alatt 1 oda-vissza mozgást megtéve), hogy pörög!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m_matWorld = glm::translate&lt;float&gt;(glm::vec3(sin(SDL_GetTicks()/1000.0*2*M_PI)*2,0,0))*glm::rotate&lt;float&gt;(glm::vec3(SDL_GetTicks()/1000.0*360,0,0,1));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Többszöri kirajzolás egy VBO-ból</a:t>
            </a:r>
            <a:endParaRPr/>
          </a:p>
        </p:txBody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Eddig mit csináltunk, ha két négyzetet szerettünk volna kirajzolni?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Több vertexet vettünk fel a VBO-ba, majd kirajzoltuk ezeket.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Viszont most már tudunk transzformációt alkalmazni a vertexekre, ez új távlatokat nyit meg : Elég csak egy négyzet vertexeit feltölteni a GPU memóriájába, majd ezeket tetszőlegesen transzformálhatjuk és többször kirajzolhatjuk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Mozogjon/pörögjön ugyanígy még egy négyzet egy kicsit hátrébb tolva a Z tengelyen (pl 3 egységgel)!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glBindVertexArray(m_vaoID);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m_matWorld = glm::translate&lt;float&gt;(glm::vec3(sin(SDL_GetTicks()/1000.0*2*M_PI)*2,0,0))*glm::rotate&lt;float&gt;(glm::vec3(SDL_GetTicks()/1000.0*2*M_PI,0,0,1));</a:t>
            </a:r>
            <a:br>
              <a:rPr lang="hu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m_loc_world,1,	GL_FALSE,&amp;(m_matWorld[0][0])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m_loc_view,  1, GL_FALSE, &amp;( m_matView[0][0])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m_loc_proj,  1, GL_FALSE, &amp;( m_matProj[0][0])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glDrawArrays(GL_TRIANGLES, 0, 6);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m_matWorld = glm::translate&lt;float&gt;(glm::vec3(0, 0, -1))*glm::translate&lt;float&gt;(glm::vec3(sin(SDL_GetTicks() / 1000.0 * 2 * M_PI) * 2, 0, 0))*glm::rotate&lt;float&gt;(SDL_GetTicks() / 1000.0 * 2*M_PI, glm::vec3(0, 0, 1));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glUniformMatrix4fv(m_loc_world, 1, GL_FALSE, &amp;(m_matWorld[0][0]));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glDrawArrays(GL_TRIANGLES, 0, 6);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glBindVertexArray(0);</a:t>
            </a:r>
            <a:endParaRPr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(0.5):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Építsünk piramist!</a:t>
            </a:r>
            <a:br>
              <a:rPr lang="hu" sz="1700"/>
            </a:br>
            <a:r>
              <a:rPr lang="hu" sz="1700"/>
              <a:t>Figyeljünk, hogy </a:t>
            </a:r>
            <a:r>
              <a:rPr lang="hu" sz="1700">
                <a:solidFill>
                  <a:srgbClr val="00FF00"/>
                </a:solidFill>
              </a:rPr>
              <a:t>a háromszögek csúcspontjait</a:t>
            </a:r>
            <a:br>
              <a:rPr lang="hu" sz="1700">
                <a:solidFill>
                  <a:srgbClr val="00FF00"/>
                </a:solidFill>
              </a:rPr>
            </a:br>
            <a:r>
              <a:rPr lang="hu" sz="1700">
                <a:solidFill>
                  <a:srgbClr val="00FF00"/>
                </a:solidFill>
              </a:rPr>
              <a:t>az óramutató járásával ellentétes bejárási irányban</a:t>
            </a:r>
            <a:br>
              <a:rPr lang="hu" sz="1700">
                <a:solidFill>
                  <a:srgbClr val="00FF00"/>
                </a:solidFill>
              </a:rPr>
            </a:br>
            <a:r>
              <a:rPr lang="hu" sz="1700">
                <a:solidFill>
                  <a:srgbClr val="00FF00"/>
                </a:solidFill>
              </a:rPr>
              <a:t>adjuk meg (a kifele néző oldalukról tekintve)</a:t>
            </a:r>
            <a:r>
              <a:rPr lang="hu" sz="1700"/>
              <a:t>. 6 háromszögből, azaz 6*3 vertexből</a:t>
            </a:r>
            <a:br>
              <a:rPr lang="hu" sz="1700"/>
            </a:br>
            <a:r>
              <a:rPr lang="hu" sz="1700"/>
              <a:t>építsük fel! (Továbbra is mozogjon/pörögjön a piramis, tehát a transzformációkat ne változtassuk!)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50" y="2571850"/>
            <a:ext cx="5348700" cy="24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idx="1" type="body"/>
          </p:nvPr>
        </p:nvSpPr>
        <p:spPr>
          <a:xfrm>
            <a:off x="311700" y="96625"/>
            <a:ext cx="3843000" cy="4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Vertex vert[] = { 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hu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alja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{glm::vec3(-1, 0, -1), glm::vec3(0, 1, 1)},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{glm::vec3( 1, 0, 1), glm::vec3(0, 1, 1)},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{glm::vec3(-1,  0, 1), glm::vec3(0, 1, 1)},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{glm::vec3(-1,  0, -1), glm::vec3(1, 0, 0)},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{glm::vec3( 1, 0, -1), glm::vec3(1, 0, 0)},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{glm::vec3( 1,  0, 1), glm::vec3(1, 0, 0)},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//oldallapok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glm::vec3(1,  0, 1), glm::vec3(1, 0,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glm::vec3(1, 0, -1), glm::vec3(1, 1,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glm::vec3(0,  1, 0), glm::vec3(1, 0, 1) 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glm::vec3(-1,  0, 1), glm::vec3(1, 0,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glm::vec3(1, 0, 1), glm::vec3(1, 1,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glm::vec3(0,  1, 0), glm::vec3(1, 0, 1) 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glm::vec3(-1,  0, -1), glm::vec3(1, 0,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glm::vec3(-1, 0, 1), glm::vec3(1, 1,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glm::vec3(0,  1, 0), glm::vec3(1, 0, 1) 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glm::vec3(1,  0, -1), glm::vec3(1, 0,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glm::vec3(-1, 0, -1), glm::vec3(1, 1,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glm::vec3(0,  1, 0), glm::vec3(1, 0, 1) 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9" name="Shape 1229"/>
          <p:cNvSpPr txBox="1"/>
          <p:nvPr/>
        </p:nvSpPr>
        <p:spPr>
          <a:xfrm>
            <a:off x="4356800" y="878375"/>
            <a:ext cx="46203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Majd renderbe: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glDrawArrays(GL_TRIANGLES, 0, 18);</a:t>
            </a:r>
            <a:endParaRPr sz="17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Hiszen már 18. vertexet szeretnénk kirajzolni GL_TRIANGLES interpretációval</a:t>
            </a:r>
            <a:endParaRPr sz="17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235" name="Shape 1235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Helyezzünk el az XZ síkban 5 db piramist egy 5 sugarú kör mentén.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m_loc_view,  1, GL_FALSE, &amp;( m_matView[0][0])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m_loc_proj,  1, GL_FALSE, &amp;( m_matProj[0][0]));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glBindVertexArray(m_vaoID);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for (int i = 0; i &lt; 5; ++i) {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m_matWorld = glm::rotate&lt;float&gt;(2*M_PI/5.0*i,glm::vec3(0,1,0))*glm::translate&lt;float&gt;(glm::vec3(5, 0, 0));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glUniformMatrix4fv(m_loc_world, 1, GL_FALSE, &amp;(m_matWorld[0][0]));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glDrawArrays(GL_TRIANGLES, 0, 18);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glBindVertexArray(0);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Forogjon az </a:t>
            </a:r>
            <a:r>
              <a:rPr b="1" lang="hu" sz="1700"/>
              <a:t>egész alakzat </a:t>
            </a:r>
            <a:r>
              <a:rPr lang="hu" sz="1700"/>
              <a:t>az</a:t>
            </a:r>
            <a:r>
              <a:rPr b="1" lang="hu" sz="1700"/>
              <a:t> </a:t>
            </a:r>
            <a:r>
              <a:rPr lang="hu" sz="1700"/>
              <a:t>Y tengely körül 2 másodperc alatt 1 fordulatot megtéve!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m_loc_view,  1, GL_FALSE, &amp;( m_matView[0][0])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m_loc_proj,  1, GL_FALSE, &amp;( m_matProj[0][0])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glBindVertexArray(m_vaoID);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for (int i = 0; i &lt; 5; ++i) {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m_matWorld = glm::rotate&lt;float&gt;(SDL_GetTicks()/2000.0*2*M_PI, glm::vec3(0, 1, 0))*glm::rotate&lt;float&gt;(2*M_PI/5.0*i,glm::vec3(0,1,0))*glm::translate&lt;float&gt;(glm::vec3(5, 0, 0));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glUniformMatrix4fv(m_loc_world, 1, GL_FALSE, &amp;(m_matWorld[0][0]));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glDrawArrays(GL_TRIANGLES, 0, 18)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glBindVertexArray(0);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Az előző feladatból kiindulva legyen az origóban egy pulzáló méretű piramis (ez ne forogjon)! (sklálázzuk 3 és 0.5 között periodikusan)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m_loc_view,  1, GL_FALSE, &amp;( m_matView[0][0])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 m_loc_proj,  1, GL_FALSE, &amp;( m_matProj[0][0]) 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glBindVertexArray(m_vaoID);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m_matWorld = glm::scale&lt;float&gt;(glm::vec3(abs(sin(SDL_GetTicks()/1000.0)*2.5)+0.5, abs(sin(SDL_GetTicks() / 1000.0)*2.5) + 0.5, abs(sin(SDL_GetTicks() / 1000.0)*2.5) + 0.5));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glUniformMatrix4fv(m_loc_world, 1, GL_FALSE, &amp;(m_matWorld[0][0]));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glDrawArrays(GL_TRIANGLES, 0, 18);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for (int i = 0; i &lt; 5; ++i) {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m_matWorld = glm::rotate&lt;float&gt;(SDL_GetTicks()/2000.0*2*M_PI, glm::vec3(0, 1, 0))*glm::rotate&lt;float&gt;(360/5.0*i,0,1,0)*glm::translate&lt;float&gt;(glm::vec3(5, 0, 0));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glUniformMatrix4fv(m_loc_world, 1, GL_FALSE, &amp;(m_matWorld[0][0]));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glDrawArrays(GL_TRIANGLES, 0, 18);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glBindVertexArray(0);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6. Gyakorlat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Következő órán kisZH!</a:t>
            </a:r>
            <a:endParaRPr/>
          </a:p>
        </p:txBody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3. gyakorlat anyagától kezdve az 5. gyakorlat anyagának végéig. 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(tehát a mai órai anyag még nem lesz benne)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-Gyakorlati és elméleti kérdések egyaránt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</a:t>
            </a:r>
            <a:r>
              <a:rPr lang="hu"/>
              <a:t> 1. projekt letöltése</a:t>
            </a:r>
            <a:br>
              <a:rPr lang="hu"/>
            </a:br>
            <a:r>
              <a:rPr b="1" lang="hu" u="sng">
                <a:solidFill>
                  <a:schemeClr val="hlink"/>
                </a:solidFill>
                <a:hlinkClick r:id="rId3"/>
              </a:rPr>
              <a:t>http://cg.elte.hu/~bsc_cg/gyak/01/</a:t>
            </a:r>
            <a:endParaRPr b="1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Debugging &gt; Environment: Beállítjuk a PATH szimulált envvar változó értékét, hogy a szükséges DLL-eket be tudja tölteni a program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VC++ Directories &gt; Include Directories: Ezeken a helyeken fogja keresni az #include-olt fájlokat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VC++ Directories &gt; Library Directories: Ezeken a helyeken fogja keresni a .lib fájlokat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Linker &gt; Input &gt; Additional Dependencies: Linkelendő .lib fájlok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Nagybeadandó</a:t>
            </a:r>
            <a:endParaRPr/>
          </a:p>
        </p:txBody>
      </p:sp>
      <p:sp>
        <p:nvSpPr>
          <p:cNvPr id="1264" name="Shape 12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Szünet elején kiírásra kerülnek a feladatok (kb 10-ből lehet majd választani).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Kiváltható vele az év végi zh, ám míg a zh megírható max 4 óra alatt, addig a nagybeadandóval több napot kell dolgozni! Emellett a feladatok utánajárást igényelnek az adott témakörben. </a:t>
            </a:r>
            <a:r>
              <a:rPr lang="hu">
                <a:solidFill>
                  <a:schemeClr val="accent5"/>
                </a:solidFill>
              </a:rPr>
              <a:t>Akit érdekel a grafika, annak mindenképpen a nagybeadandó ajánlott.</a:t>
            </a:r>
            <a:r>
              <a:rPr lang="hu"/>
              <a:t> Amint a feladatok kiírásra kerülnek, villanylevélben jelezzétek, hogy melyik feladatot választjátok.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 ZH-ig még meg lehet gondolni a nagybeadandót, tehát ha valaki nagybeadandót választ, de nem készül el értékelhető jegyig vele, akkor még mehet ZH-zni.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Tavalyi nagybeadandók</a:t>
            </a:r>
            <a:endParaRPr/>
          </a:p>
        </p:txBody>
      </p:sp>
      <p:sp>
        <p:nvSpPr>
          <p:cNvPr id="1270" name="Shape 1270" title="final3 szoveg nelkul">
            <a:hlinkClick r:id="rId3"/>
          </p:cNvPr>
          <p:cNvSpPr/>
          <p:nvPr/>
        </p:nvSpPr>
        <p:spPr>
          <a:xfrm>
            <a:off x="4115725" y="1445275"/>
            <a:ext cx="3172675" cy="2379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1" name="Shape 1271" title="ELTE Grafika BSc 2015/16/2 nagybeadandók">
            <a:hlinkClick r:id="rId5"/>
          </p:cNvPr>
          <p:cNvSpPr/>
          <p:nvPr/>
        </p:nvSpPr>
        <p:spPr>
          <a:xfrm>
            <a:off x="406925" y="1445275"/>
            <a:ext cx="3215400" cy="241155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type="title"/>
          </p:nvPr>
        </p:nvSpPr>
        <p:spPr>
          <a:xfrm>
            <a:off x="311700" y="7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311700" y="599725"/>
            <a:ext cx="85206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Uniform változók : 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Olyan shaderbeli változó, melyet CPU oldalon tudunk módosítani, így a shadernek információkat adhatunk át.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hu"/>
              <a:t>uniform módosító kulcsszóval látjuk el a változót a shaderben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hu"/>
              <a:t>Lekérjük az azonosítóját shaderbeli változónév alapján CPU oldalon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hu"/>
              <a:t>Áttöltjük a RAM-ból a GPU memóriájába a változó értékét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Így át tudjuk adni a transzformációs mátrixainkat a vertex shadernek.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Modellezési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forgatás, léptékezés, eltolás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Nézeti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Projekciós</a:t>
            </a: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3852325" y="3647750"/>
            <a:ext cx="338700" cy="11217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Shape 1279"/>
          <p:cNvSpPr txBox="1"/>
          <p:nvPr/>
        </p:nvSpPr>
        <p:spPr>
          <a:xfrm>
            <a:off x="4367375" y="3763700"/>
            <a:ext cx="4064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GLM-es függvényekkel legeneráljuk a mátrixokat egyszerű paraméterek alapján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shader - változás</a:t>
            </a:r>
            <a:endParaRPr/>
          </a:p>
        </p:txBody>
      </p:sp>
      <p:sp>
        <p:nvSpPr>
          <p:cNvPr id="1285" name="Shape 1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P*(V*(M*vertex))=P*((V*M)*vertex)=(P*(V*M))*vertex (mx szorzás asszoc.)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Tehát a vertex shaderünk a bemeneti vertexet transzformáló mátrixot már egybe kapja meg. (MVP változó)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Előnyök: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Nem kell sokszor ugyanazt a szorzást elvégeznie a shadernek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double precisionnal is számolhatjuk (alapból floatokkal dolgozik a shaderünk)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Index Buffer Object</a:t>
            </a:r>
            <a:endParaRPr/>
          </a:p>
        </p:txBody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Mit csináltunk eddig, ha egy négyzetet szerettünk volna kirajzolni GL_TRIANGLES formációban?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Felvettünk 6 db vertexet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chemeClr val="accent5"/>
                </a:solidFill>
              </a:rPr>
              <a:t>Memória szempontjából nem gazdaságos:</a:t>
            </a:r>
            <a:br>
              <a:rPr lang="hu"/>
            </a:br>
            <a:r>
              <a:rPr lang="hu"/>
              <a:t>egy vertexet többször is felhasználtunk.</a:t>
            </a:r>
            <a:endParaRPr/>
          </a:p>
        </p:txBody>
      </p:sp>
      <p:pic>
        <p:nvPicPr>
          <p:cNvPr descr="indexing1.png" id="1292" name="Shape 1292"/>
          <p:cNvPicPr preferRelativeResize="0"/>
          <p:nvPr/>
        </p:nvPicPr>
        <p:blipFill rotWithShape="1">
          <a:blip r:embed="rId3">
            <a:alphaModFix/>
          </a:blip>
          <a:srcRect b="18397" l="0" r="44678" t="8567"/>
          <a:stretch/>
        </p:blipFill>
        <p:spPr>
          <a:xfrm>
            <a:off x="5103900" y="2160825"/>
            <a:ext cx="3161700" cy="26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Index Buffer Object</a:t>
            </a:r>
            <a:endParaRPr/>
          </a:p>
        </p:txBody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311700" y="14058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Ehelyett vegyünk fel 4 vertexet,</a:t>
            </a:r>
            <a:br>
              <a:rPr lang="hu"/>
            </a:br>
            <a:r>
              <a:rPr lang="hu"/>
              <a:t>Majd hozzunk létre egy IBO-t</a:t>
            </a:r>
            <a:br>
              <a:rPr lang="hu"/>
            </a:br>
            <a:r>
              <a:rPr lang="hu"/>
              <a:t>amelyben indexeket fogunk a </a:t>
            </a:r>
            <a:br>
              <a:rPr lang="hu"/>
            </a:br>
            <a:r>
              <a:rPr lang="hu"/>
              <a:t>vertexekhez tárolni.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Ez sok újrafelhasznált</a:t>
            </a:r>
            <a:br>
              <a:rPr lang="hu"/>
            </a:br>
            <a:r>
              <a:rPr lang="hu"/>
              <a:t>vertex esetén csökkenti</a:t>
            </a:r>
            <a:br>
              <a:rPr lang="hu"/>
            </a:br>
            <a:r>
              <a:rPr lang="hu"/>
              <a:t>a memóriaigényt.</a:t>
            </a:r>
            <a:br>
              <a:rPr lang="hu"/>
            </a:br>
            <a:endParaRPr/>
          </a:p>
        </p:txBody>
      </p:sp>
      <p:pic>
        <p:nvPicPr>
          <p:cNvPr descr="indexing1.png" id="1299" name="Shape 1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28138"/>
            <a:ext cx="5715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(1 pont):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Készítsünk index bufferrel egy ! Valamilyen transzformációval forgassuk is, hogy látszódjon, hogy jó!</a:t>
            </a:r>
            <a:endParaRPr/>
          </a:p>
        </p:txBody>
      </p:sp>
      <p:pic>
        <p:nvPicPr>
          <p:cNvPr id="1306" name="Shape 1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850" y="1634975"/>
            <a:ext cx="3722700" cy="33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Shape 1307"/>
          <p:cNvSpPr txBox="1"/>
          <p:nvPr/>
        </p:nvSpPr>
        <p:spPr>
          <a:xfrm>
            <a:off x="966225" y="4506100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0</a:t>
            </a:r>
            <a:r>
              <a:rPr lang="hu" sz="2400">
                <a:solidFill>
                  <a:srgbClr val="FFFFFF"/>
                </a:solidFill>
              </a:rPr>
              <a:t>:(-1,-1,1)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08" name="Shape 1308"/>
          <p:cNvSpPr txBox="1"/>
          <p:nvPr/>
        </p:nvSpPr>
        <p:spPr>
          <a:xfrm>
            <a:off x="4597050" y="4640925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1</a:t>
            </a:r>
            <a:r>
              <a:rPr lang="hu" sz="2400">
                <a:solidFill>
                  <a:srgbClr val="FFFFFF"/>
                </a:solidFill>
              </a:rPr>
              <a:t>:(1,-1,1)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15550" y="2254775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2</a:t>
            </a:r>
            <a:r>
              <a:rPr lang="hu" sz="2400">
                <a:solidFill>
                  <a:srgbClr val="FFFFFF"/>
                </a:solidFill>
              </a:rPr>
              <a:t>:(-1,1,1)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0" name="Shape 1310"/>
          <p:cNvSpPr txBox="1"/>
          <p:nvPr/>
        </p:nvSpPr>
        <p:spPr>
          <a:xfrm>
            <a:off x="4773900" y="2387200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3</a:t>
            </a:r>
            <a:r>
              <a:rPr lang="hu" sz="2400">
                <a:solidFill>
                  <a:srgbClr val="FFFFFF"/>
                </a:solidFill>
              </a:rPr>
              <a:t>:(1,1,1)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1" name="Shape 1311"/>
          <p:cNvSpPr txBox="1"/>
          <p:nvPr/>
        </p:nvSpPr>
        <p:spPr>
          <a:xfrm>
            <a:off x="2752525" y="3699225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4</a:t>
            </a:r>
            <a:r>
              <a:rPr lang="hu" sz="2400">
                <a:solidFill>
                  <a:srgbClr val="FFFFFF"/>
                </a:solidFill>
              </a:rPr>
              <a:t>:(-1,-1,-1)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2" name="Shape 1312"/>
          <p:cNvSpPr txBox="1"/>
          <p:nvPr/>
        </p:nvSpPr>
        <p:spPr>
          <a:xfrm>
            <a:off x="5880600" y="3918800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5</a:t>
            </a:r>
            <a:r>
              <a:rPr lang="hu" sz="2400">
                <a:solidFill>
                  <a:srgbClr val="FFFFFF"/>
                </a:solidFill>
              </a:rPr>
              <a:t>:(1,-1,-1)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3" name="Shape 1313"/>
          <p:cNvSpPr txBox="1"/>
          <p:nvPr/>
        </p:nvSpPr>
        <p:spPr>
          <a:xfrm>
            <a:off x="3223675" y="1476100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6</a:t>
            </a:r>
            <a:r>
              <a:rPr lang="hu" sz="2400">
                <a:solidFill>
                  <a:srgbClr val="FFFFFF"/>
                </a:solidFill>
              </a:rPr>
              <a:t>:(-1,1,-1)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4" name="Shape 1314"/>
          <p:cNvSpPr txBox="1"/>
          <p:nvPr/>
        </p:nvSpPr>
        <p:spPr>
          <a:xfrm>
            <a:off x="5607175" y="1476100"/>
            <a:ext cx="170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00FF00"/>
                </a:solidFill>
              </a:rPr>
              <a:t>7</a:t>
            </a:r>
            <a:r>
              <a:rPr lang="hu" sz="2400">
                <a:solidFill>
                  <a:srgbClr val="FFFFFF"/>
                </a:solidFill>
              </a:rPr>
              <a:t>:(1,1,-1)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Feleadat</a:t>
            </a:r>
            <a:endParaRPr/>
          </a:p>
        </p:txBody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311700" y="1152475"/>
            <a:ext cx="8520600" cy="3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Vertex vert[] ={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{glm::vec3(-1, -1, 1), glm::vec3(1, 0, 0)},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{glm::vec3( 1, -1, 1), glm::vec3(0, 1, 0)},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{glm::vec3(-1,  1, 1), glm::vec3(0, 0, 1)},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{glm::vec3( 1,  1, 1), glm::vec3(1, 1, 1)},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{ glm::vec3(-1, -1, -1), glm::vec3(1, 0,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 glm::vec3(1, -1, -1), glm::vec3(0, 1, 0)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 glm::vec3(-1,  1, -1), glm::vec3(0, 0, 1)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{ glm::vec3(1,  1, -1), glm::vec3(1, 1, 1) },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GLushort indices[]= {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0,1,2,2,1,3,//elso lap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1,5,3,5,7,3,//masodik lap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4,6,7,4,7,5,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0,2,4,4,2,6,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2,3,6,6,3,7,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0,4,1,1,4,5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/>
              <a:t>};</a:t>
            </a:r>
            <a:br>
              <a:rPr lang="hu" sz="800"/>
            </a:br>
            <a:r>
              <a:rPr lang="hu" sz="800"/>
              <a:t>glDrawElements(	GL_TRIANGLES,36,GL_UNSIGNED_SHORT,0);	</a:t>
            </a:r>
            <a:endParaRPr sz="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26" name="Shape 1326"/>
          <p:cNvSpPr txBox="1"/>
          <p:nvPr/>
        </p:nvSpPr>
        <p:spPr>
          <a:xfrm>
            <a:off x="430400" y="1150675"/>
            <a:ext cx="31095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 sz="1800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</a:rPr>
              <a:t>Feladat pontért (1 pont):</a:t>
            </a:r>
            <a:r>
              <a:rPr b="1" lang="hu" sz="18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Valósítsuk meg a képen látható pulzáló kockát (a sebességeket válasszuk meg optimálisra)</a:t>
            </a:r>
            <a:endParaRPr/>
          </a:p>
        </p:txBody>
      </p:sp>
      <p:sp>
        <p:nvSpPr>
          <p:cNvPr id="1327" name="Shape 1327" title="2016 03 12 19 39 46 12">
            <a:hlinkClick r:id="rId3"/>
          </p:cNvPr>
          <p:cNvSpPr/>
          <p:nvPr/>
        </p:nvSpPr>
        <p:spPr>
          <a:xfrm>
            <a:off x="3805575" y="6376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311700" y="923875"/>
            <a:ext cx="85206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F1C232"/>
                </a:solidFill>
              </a:rPr>
              <a:t>Hint:</a:t>
            </a:r>
            <a:br>
              <a:rPr lang="hu" sz="1200"/>
            </a:br>
            <a:r>
              <a:rPr lang="hu" sz="1400"/>
              <a:t>Rakjuk át a vert tömb definícióját a myapp.h-ba! (Így majd a render függvényben is elérjük)</a:t>
            </a:r>
            <a:br>
              <a:rPr lang="hu" sz="1400"/>
            </a:br>
            <a:r>
              <a:rPr lang="hu" sz="1400"/>
              <a:t>Először a lapokat eltoljuk, majd forgatjuk ebben a sorrendben.</a:t>
            </a:r>
            <a:br>
              <a:rPr lang="hu" sz="1400"/>
            </a:br>
            <a:r>
              <a:rPr lang="hu" sz="1400"/>
              <a:t>glEnable(GL_CULL_FACE); kommenteljük ki, hogy lássuk a hátlapokat is! </a:t>
            </a:r>
            <a:r>
              <a:rPr lang="hu" sz="1400">
                <a:solidFill>
                  <a:schemeClr val="accent5"/>
                </a:solidFill>
              </a:rPr>
              <a:t>Ilyet nem csinálunk, csak speciális esetekben!!!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36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OGLPack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78900"/>
            <a:ext cx="8520600" cy="3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u="sng">
                <a:solidFill>
                  <a:schemeClr val="accent5"/>
                </a:solidFill>
                <a:hlinkClick r:id="rId3"/>
              </a:rPr>
              <a:t>http://cg.elte.hu/~bsc_cg/resources/</a:t>
            </a:r>
            <a:br>
              <a:rPr lang="hu"/>
            </a:br>
            <a:r>
              <a:rPr b="1" lang="hu">
                <a:solidFill>
                  <a:srgbClr val="FF9900"/>
                </a:solidFill>
              </a:rPr>
              <a:t>WARNING:</a:t>
            </a:r>
            <a:r>
              <a:rPr b="1" lang="hu">
                <a:solidFill>
                  <a:srgbClr val="CC4125"/>
                </a:solidFill>
              </a:rPr>
              <a:t> </a:t>
            </a:r>
            <a:r>
              <a:rPr lang="hu"/>
              <a:t>VS 2015-höz a 2015-ös verzió! (alapesetben az van az itteni gépeken)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Beállíthatnánk ∀ projektnél az environmentet, include és lib mappákat, illetve linkelt libeket a megfelelő path-hoz…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/>
              <a:t>Ehelyett: </a:t>
            </a:r>
            <a:r>
              <a:rPr lang="hu"/>
              <a:t>Winkey+R &gt; cmd &gt; subst T: &lt;OGLPackot tartalmazó mappa útvonala&gt;</a:t>
            </a:r>
            <a:br>
              <a:rPr lang="hu"/>
            </a:br>
            <a:r>
              <a:rPr lang="hu"/>
              <a:t>(∀ projekt T meghajtó gyökerében lévő OGLPack-hoz van konfigurálva)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39" name="Shape 13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 txBox="1"/>
          <p:nvPr/>
        </p:nvSpPr>
        <p:spPr>
          <a:xfrm>
            <a:off x="378900" y="1854800"/>
            <a:ext cx="8566800" cy="243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(m_vaoID);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global = 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&gt;(SDL_GetTicks() / 2900.0, glm::vec3(0, 0.3, 0.5))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&gt;(SDL_GetTicks()/10000.0,glm::vec3(1,0.8,0.3));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lap[6][2] = { { 1,2 },{ 3,5 },{ 5,6 },{ 0,6 },{ 6,3 },{ 4,1 } };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i = 0; i &lt; 6; ++i) {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tr = (vert[lap[i][0]].p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vert[lap[i][1]].p)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m_matWorld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glm::translate&lt;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glm::vec3(abs(sin(SDL_GetTicks()/3000.0*2*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))*2*tr.x,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abs(sin(SDL_GetTicks() / 3000.0 * 2 *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)) * 2 * tr.y,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abs(sin(SDL_GetTicks() / 3000.0 * 2 *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)) * 2 * tr.z)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mvp = m_matProj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m_matView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global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glUniformMatrix4fv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(m_loc_mvp, 1,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GL_FALSE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&amp;(mvp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glDrawElements(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,6,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*)(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GLushort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* i*6));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Parametrikus felületek</a:t>
            </a:r>
            <a:endParaRPr/>
          </a:p>
        </p:txBody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latin typeface="Trebuchet MS"/>
                <a:ea typeface="Trebuchet MS"/>
                <a:cs typeface="Trebuchet MS"/>
                <a:sym typeface="Trebuchet MS"/>
              </a:rPr>
              <a:t>Parametrikus alak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: Legyenek </a:t>
            </a: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u∈[a,b], v∈[c,d] 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paraméterek, valamint </a:t>
            </a:r>
            <a:br>
              <a:rPr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1" lang="hu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i="1"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[a,b]×[c,d]→ℝ</a:t>
            </a:r>
            <a:r>
              <a:rPr baseline="30000" i="1"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aseline="30000" i="1" lang="hu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függvény. (</a:t>
            </a: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x,y,z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a </a:t>
            </a:r>
            <a:r>
              <a:rPr b="1" i="1" lang="hu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komponensfüggvényei) Ekkor </a:t>
            </a:r>
            <a:r>
              <a:rPr b="1" i="1" lang="hu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="1" lang="hu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[a,b]×[c,d]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-t egy háromdimenziós felületbe képezi le, ami nekünk nagyon jó lesz.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Korábban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már találkoztunk vele a körvonal kirajzolása során annyi különbséggel, hogy ott a p függvény egy </a:t>
            </a:r>
            <a:r>
              <a:rPr i="1"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[a,b] </a:t>
            </a:r>
            <a:r>
              <a:rPr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-&gt;</a:t>
            </a:r>
            <a:r>
              <a:rPr i="1"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ℝ</a:t>
            </a:r>
            <a:r>
              <a:rPr baseline="30000" i="1" lang="hu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aseline="30000" i="1"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p(u) = (r*cos(u), r*sin(u)), u ∈ [0,2PI) </a:t>
            </a:r>
            <a:endParaRPr baseline="30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ircle.png" id="1347" name="Shape 1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225" y="3264525"/>
            <a:ext cx="1997950" cy="17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Gömb</a:t>
            </a:r>
            <a:endParaRPr/>
          </a:p>
        </p:txBody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u-t és v-t felosztjuk egyenletesen, így egy négyzet-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hálót kapunk. Ennek a négyzethálónak a pontjaiban</a:t>
            </a:r>
            <a:br>
              <a:rPr i="1"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fogjuk kiértékelni a p függvényt, majd háromszögeket</a:t>
            </a:r>
            <a:br>
              <a:rPr i="1"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 képzünk.</a:t>
            </a:r>
            <a:br>
              <a:rPr i="1" lang="hu">
                <a:latin typeface="Trebuchet MS"/>
                <a:ea typeface="Trebuchet MS"/>
                <a:cs typeface="Trebuchet MS"/>
                <a:sym typeface="Trebuchet MS"/>
              </a:rPr>
            </a:b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A Gömb szférikus koordinátái épp jók lesznek u és v-nek (sugara legyen most 1)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hu">
                <a:latin typeface="Trebuchet MS"/>
                <a:ea typeface="Trebuchet MS"/>
                <a:cs typeface="Trebuchet MS"/>
                <a:sym typeface="Trebuchet MS"/>
              </a:rPr>
              <a:t>Ezt aprópénzre és Descartes kr-be váltva épp megkapjuk a gömb parametrikus egyenletét: (theta és fi ~ u és v)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4" name="Shape 1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275" y="140550"/>
            <a:ext cx="2514425" cy="25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Shape 1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25" y="3816700"/>
            <a:ext cx="5029301" cy="11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61" name="Shape 1361"/>
          <p:cNvSpPr txBox="1"/>
          <p:nvPr>
            <p:ph idx="1" type="body"/>
          </p:nvPr>
        </p:nvSpPr>
        <p:spPr>
          <a:xfrm>
            <a:off x="311700" y="1152475"/>
            <a:ext cx="85206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Készítsünk parametrikus síkot (írjunk GetUV2 függvényt!)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return glm::vec3(3, u, v);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Shape 1362"/>
          <p:cNvSpPr txBox="1"/>
          <p:nvPr/>
        </p:nvSpPr>
        <p:spPr>
          <a:xfrm>
            <a:off x="4084500" y="3548675"/>
            <a:ext cx="36015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Henger</a:t>
            </a:r>
            <a:endParaRPr/>
          </a:p>
        </p:txBody>
      </p:sp>
      <p:sp>
        <p:nvSpPr>
          <p:cNvPr id="1368" name="Shape 1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(0.2 pont):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Készítsünk parametrikus hengert (írjunk GetUV3 függvényt!)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 return glm::vec3(cu, v, -su);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74" name="Shape 1374"/>
          <p:cNvSpPr txBox="1"/>
          <p:nvPr>
            <p:ph idx="1" type="body"/>
          </p:nvPr>
        </p:nvSpPr>
        <p:spPr>
          <a:xfrm>
            <a:off x="311700" y="1152475"/>
            <a:ext cx="85206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(0.5 pont):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/>
              <a:t>Gömb helyett tóruszt jelenítsünk meg. Ehhez csak a parametrikus felületünk pontjait kiértékelő függvényt kell módosítani!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1C232"/>
                </a:solidFill>
              </a:rPr>
              <a:t>Hint:</a:t>
            </a:r>
            <a:r>
              <a:rPr lang="hu" sz="1200"/>
              <a:t> </a:t>
            </a:r>
            <a:r>
              <a:rPr lang="hu"/>
              <a:t>parametrikus egyenlete: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4084500" y="3548675"/>
            <a:ext cx="36015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Shape 1376"/>
          <p:cNvSpPr txBox="1"/>
          <p:nvPr/>
        </p:nvSpPr>
        <p:spPr>
          <a:xfrm>
            <a:off x="7260000" y="2119825"/>
            <a:ext cx="2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u,v ∈ [0,2PI) </a:t>
            </a:r>
            <a:endParaRPr sz="24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7" name="Shape 1377"/>
          <p:cNvSpPr txBox="1"/>
          <p:nvPr/>
        </p:nvSpPr>
        <p:spPr>
          <a:xfrm>
            <a:off x="3820975" y="3794625"/>
            <a:ext cx="50946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Figyeljünk arra, hogy az internetet inkább matematikusok pumpálják teli parametrikus felületekkel, ezért a koordináta tengelyek máshogy állnak.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Általában ha (x,y,z), akkor nekünk a (x,-z,y) alak lesz a megfelelő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3820975" y="3109425"/>
            <a:ext cx="5094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Külön függvénybe írjuk, mert a következő feladat erre fog épülni!! (pl GetUV4)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9" name="Shape 1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462" y="1933762"/>
            <a:ext cx="3190050" cy="10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63" y="2795863"/>
            <a:ext cx="29622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86" name="Shape 1386"/>
          <p:cNvSpPr txBox="1"/>
          <p:nvPr/>
        </p:nvSpPr>
        <p:spPr>
          <a:xfrm>
            <a:off x="263525" y="1493250"/>
            <a:ext cx="4304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 sz="18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Megoldás:</a:t>
            </a:r>
            <a:endParaRPr/>
          </a:p>
        </p:txBody>
      </p:sp>
      <p:sp>
        <p:nvSpPr>
          <p:cNvPr id="1387" name="Shape 1387"/>
          <p:cNvSpPr txBox="1"/>
          <p:nvPr/>
        </p:nvSpPr>
        <p:spPr>
          <a:xfrm>
            <a:off x="311700" y="2092350"/>
            <a:ext cx="4519500" cy="142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CMyApp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::GetUV4(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*= 2*3.1415f;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*= 2*3.1415f;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cu = cosf(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), su = sinf(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), cv = cosf(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), sv = sinf(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c = 2;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a = 0.5;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 (c+a*cv)*cu, a*sv, -(c+a*cv)*su 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311700" y="1152475"/>
            <a:ext cx="85206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 (Beadható márc. 25. éjfélig 0.5 pontért): </a:t>
            </a:r>
            <a:r>
              <a:rPr lang="hu" sz="1700"/>
              <a:t>Interpoláljuk idő függvényében a vertexek pozícióját a sík és tórusz között, így megfigyelhetjük, hogy hogy feszítjük rá a négyzethálót a tóruszra!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1C232"/>
                </a:solidFill>
              </a:rPr>
              <a:t>Hint:</a:t>
            </a:r>
            <a:r>
              <a:rPr lang="hu" sz="1200"/>
              <a:t> </a:t>
            </a:r>
            <a:r>
              <a:rPr lang="hu" sz="1700"/>
              <a:t>A vert tömböt szeretnénk folyamatosan változtatni és áttölteni a GPU-ra : tegyük át a deklarációt a header fájlba (és az Update-ben folyamatosan updateljük a VBO-t a </a:t>
            </a:r>
            <a:r>
              <a:rPr lang="hu" sz="1700">
                <a:solidFill>
                  <a:srgbClr val="FF0000"/>
                </a:solidFill>
              </a:rPr>
              <a:t>glBufferSubData</a:t>
            </a:r>
            <a:r>
              <a:rPr lang="hu" sz="1700"/>
              <a:t> függvény segítségével), majd itt írjuk meg a lineáris interpolációt. (t lehet szinuszos).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Shape 1394" title="2016 03 16 16 38 55 67">
            <a:hlinkClick r:id="rId3"/>
          </p:cNvPr>
          <p:cNvSpPr/>
          <p:nvPr/>
        </p:nvSpPr>
        <p:spPr>
          <a:xfrm>
            <a:off x="5543250" y="3577463"/>
            <a:ext cx="1992976" cy="14947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5" name="Shape 1395"/>
          <p:cNvSpPr txBox="1"/>
          <p:nvPr/>
        </p:nvSpPr>
        <p:spPr>
          <a:xfrm>
            <a:off x="4532225" y="4106575"/>
            <a:ext cx="2628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Nagyjából: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311700" y="1152475"/>
            <a:ext cx="8520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402" name="Shape 1402"/>
          <p:cNvSpPr txBox="1"/>
          <p:nvPr/>
        </p:nvSpPr>
        <p:spPr>
          <a:xfrm>
            <a:off x="395250" y="1935525"/>
            <a:ext cx="5595300" cy="23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ticks = SDL_GetTicks();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i = 0; i &lt;= N; ++i)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j = 0; j &lt;= M; ++j)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u = i /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)N;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v = j /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)M;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vert[i + j*(N + 1)].p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(abs(sin(ticks/1000.0)))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GetUV2(u, v)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(1- abs(sin(ticks/ 1000.0)))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GetUV3(u,v);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vert[i + j*(N + 1)].c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glm::normalize(vert[i + j*(N + 1)].p);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(m_vaoID);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glBindBuffer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GL_ARRAY_BUFFER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m_vboID);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glBufferSubData(GL_ARRAY_BUFFER,0, sizeof(vert), vert);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glBindBuffer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GL_ARRAY_BUFFER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Parametrikus felületek</a:t>
            </a:r>
            <a:endParaRPr/>
          </a:p>
        </p:txBody>
      </p:sp>
      <p:sp>
        <p:nvSpPr>
          <p:cNvPr id="1408" name="Shape 14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 (Beadható márc. 25. éjfélig 0.5 pontért):</a:t>
            </a:r>
            <a:endParaRPr/>
          </a:p>
        </p:txBody>
      </p:sp>
      <p:sp>
        <p:nvSpPr>
          <p:cNvPr id="1409" name="Shape 1409" title="2016 03 12 19 41 30 75">
            <a:hlinkClick r:id="rId3"/>
          </p:cNvPr>
          <p:cNvSpPr/>
          <p:nvPr/>
        </p:nvSpPr>
        <p:spPr>
          <a:xfrm>
            <a:off x="371100" y="15863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0" name="Shape 1410"/>
          <p:cNvSpPr txBox="1"/>
          <p:nvPr/>
        </p:nvSpPr>
        <p:spPr>
          <a:xfrm>
            <a:off x="5560175" y="614875"/>
            <a:ext cx="3272100" cy="24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CMyApp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::GetUV4(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*= 2*3.1415f;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*= 2*3.1415f;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cu = cosf(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), su = sinf(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), cv = cosf(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), sv = sinf(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c = 2;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a = 0.5;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= 0.2;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= 10;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c*cu + 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*sin(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+ a)*cu*cv,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c*su + 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*sin(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+ a)*su*cv,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*sin(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+ a)*sv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Shape 1411"/>
          <p:cNvSpPr txBox="1"/>
          <p:nvPr/>
        </p:nvSpPr>
        <p:spPr>
          <a:xfrm>
            <a:off x="5577725" y="3118250"/>
            <a:ext cx="32370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h-t és f-et megfelelően kell mozgatni az idő függvényében.</a:t>
            </a:r>
            <a:endParaRPr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11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GPU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588600"/>
            <a:ext cx="8520600" cy="4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GPU két fő részből áll: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Grafikus chip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(Bővebben majd OpenGL-nél)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Videómemória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Textúrák, Meshek, Framebuffer</a:t>
            </a:r>
            <a:br>
              <a:rPr lang="hu"/>
            </a:br>
            <a:r>
              <a:rPr lang="hu"/>
              <a:t>tárolása, minket most csak az utóbbi érdekel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Miért kell videómemória, miért nem jó a rendszer memória (RAM)?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A hozzáférés sebessége miatt: 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Rendszermemória (dual channel) : kb 30 GB/s</a:t>
            </a:r>
            <a:br>
              <a:rPr lang="hu"/>
            </a:br>
            <a:r>
              <a:rPr lang="hu"/>
              <a:t>Videómemória : kb 300 GB/s (Titan X : 480)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Késleltetés miatt (távolság a chip és a memória között)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Egy javítása : HBM memória : egymásra vannak pakolva a memória “lapok”, tehát nem kell szélességében is terjeszkedni -&gt; ezáltal tovább csökken a késleltetés (</a:t>
            </a:r>
            <a:r>
              <a:rPr b="1" lang="hu"/>
              <a:t>és a sávszélesség is</a:t>
            </a:r>
            <a:r>
              <a:rPr lang="hu"/>
              <a:t>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hu"/>
              <a:t>AMD már ilyet használ, Nvidia még csak most vezette be (Pascal.. Ja mégsem, inkább GDDR5X-et rakott a kártyákra az ígérettel ellentétben) </a:t>
            </a:r>
            <a:endParaRPr/>
          </a:p>
        </p:txBody>
      </p:sp>
      <p:pic>
        <p:nvPicPr>
          <p:cNvPr descr="singlebuffer.png" id="141" name="Shape 141"/>
          <p:cNvPicPr preferRelativeResize="0"/>
          <p:nvPr/>
        </p:nvPicPr>
        <p:blipFill rotWithShape="1">
          <a:blip r:embed="rId3">
            <a:alphaModFix/>
          </a:blip>
          <a:srcRect b="32496" l="16915" r="0" t="0"/>
          <a:stretch/>
        </p:blipFill>
        <p:spPr>
          <a:xfrm>
            <a:off x="3891800" y="113700"/>
            <a:ext cx="5165249" cy="23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625" y="3006850"/>
            <a:ext cx="3390924" cy="1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417" name="Shape 141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 (Beadható márc. 25. éjfélig 0.5 pontért):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Készítsük el tórusz (parametrikus) segítségével az alábbi animáción látható jelenetet!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Shape 1418" title="2016 03 16 09 58 28 45">
            <a:hlinkClick r:id="rId3"/>
          </p:cNvPr>
          <p:cNvSpPr/>
          <p:nvPr/>
        </p:nvSpPr>
        <p:spPr>
          <a:xfrm>
            <a:off x="383600" y="15618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424" name="Shape 1424"/>
          <p:cNvSpPr txBox="1"/>
          <p:nvPr>
            <p:ph idx="1" type="body"/>
          </p:nvPr>
        </p:nvSpPr>
        <p:spPr>
          <a:xfrm>
            <a:off x="311700" y="1152475"/>
            <a:ext cx="85206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Shape 1425"/>
          <p:cNvSpPr txBox="1"/>
          <p:nvPr/>
        </p:nvSpPr>
        <p:spPr>
          <a:xfrm>
            <a:off x="452950" y="1791675"/>
            <a:ext cx="8012100" cy="290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(1.0f);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mvp = m_matProj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m_matView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glUniformMatrix4fv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 m_loc_mvp,1,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GL_FALSE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,&amp;(mvp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(m_vaoID);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glDrawElements(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,3*2*(N)*(M),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i = 0; i &lt; 10; ++i)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m_matWorld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&gt;(SDL_GetTicks()/10000.0*360, 0, 1, 0)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&gt;(360/10.0*i,0,1,0)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glm::translate&lt;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&gt;(2, 0.5+(2+0.5)*0.1, 0)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&gt;(SDL_GetTicks()/2000.0*360, -1, 0, 0)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&gt;(90,0,0,1)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glm::scale&lt;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&gt;(0.1,0.1,0.1);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mvp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m_matProj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m_matView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glUniformMatrix4fv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(m_loc_mvp, 1,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GL_FALSE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&amp;(mvp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glDrawElements(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3 * 2 * (N)*(M),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7. Gyakorlat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 txBox="1"/>
          <p:nvPr>
            <p:ph type="title"/>
          </p:nvPr>
        </p:nvSpPr>
        <p:spPr>
          <a:xfrm>
            <a:off x="311700" y="28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2. pluszmínusz</a:t>
            </a:r>
            <a:endParaRPr/>
          </a:p>
        </p:txBody>
      </p:sp>
      <p:sp>
        <p:nvSpPr>
          <p:cNvPr id="1436" name="Shape 1436"/>
          <p:cNvSpPr txBox="1"/>
          <p:nvPr>
            <p:ph idx="1" type="body"/>
          </p:nvPr>
        </p:nvSpPr>
        <p:spPr>
          <a:xfrm>
            <a:off x="311700" y="1057325"/>
            <a:ext cx="8520600" cy="3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 u="sng">
                <a:solidFill>
                  <a:schemeClr val="hlink"/>
                </a:solidFill>
                <a:hlinkClick r:id="rId3"/>
              </a:rPr>
              <a:t>http://cg.elte.hu/~quiz</a:t>
            </a:r>
            <a:endParaRPr sz="3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Javasolt adatok ezek voltak: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email : NEPTUNKÓD@NEPTUNKÓD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jelszó : NEPTUNKÓD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200"/>
              <a:t>Pontozás:</a:t>
            </a:r>
            <a:br>
              <a:rPr lang="hu" sz="1200"/>
            </a:br>
            <a:r>
              <a:rPr lang="hu" sz="1200"/>
              <a:t>0-1 pont : -1 pluszpont</a:t>
            </a:r>
            <a:br>
              <a:rPr lang="hu" sz="1200"/>
            </a:br>
            <a:r>
              <a:rPr lang="hu" sz="1200"/>
              <a:t>2 pont : 0 pluszpont</a:t>
            </a:r>
            <a:br>
              <a:rPr lang="hu" sz="1200"/>
            </a:br>
            <a:r>
              <a:rPr lang="hu" sz="1200"/>
              <a:t>3-4 pont : 1 pluszpont</a:t>
            </a:r>
            <a:endParaRPr sz="1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/>
          <p:nvPr>
            <p:ph type="title"/>
          </p:nvPr>
        </p:nvSpPr>
        <p:spPr>
          <a:xfrm>
            <a:off x="311700" y="9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pic>
        <p:nvPicPr>
          <p:cNvPr id="1442" name="Shape 1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4125"/>
            <a:ext cx="2514425" cy="258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/>
          <p:nvPr/>
        </p:nvCxnSpPr>
        <p:spPr>
          <a:xfrm flipH="1" rot="10800000">
            <a:off x="3040950" y="2639600"/>
            <a:ext cx="1354800" cy="14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front_only.gif" id="1444" name="Shape 1444"/>
          <p:cNvPicPr preferRelativeResize="0"/>
          <p:nvPr/>
        </p:nvPicPr>
        <p:blipFill rotWithShape="1">
          <a:blip r:embed="rId4">
            <a:alphaModFix/>
          </a:blip>
          <a:srcRect b="29408" l="19593" r="36107" t="0"/>
          <a:stretch/>
        </p:blipFill>
        <p:spPr>
          <a:xfrm>
            <a:off x="4656675" y="796750"/>
            <a:ext cx="4027475" cy="360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Textúrák - Ismétlés (korábbi dia)</a:t>
            </a:r>
            <a:endParaRPr/>
          </a:p>
        </p:txBody>
      </p:sp>
      <p:sp>
        <p:nvSpPr>
          <p:cNvPr id="1450" name="Shape 1450"/>
          <p:cNvSpPr txBox="1"/>
          <p:nvPr>
            <p:ph idx="1" type="body"/>
          </p:nvPr>
        </p:nvSpPr>
        <p:spPr>
          <a:xfrm>
            <a:off x="1063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Rasztergrafika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Pixelenként tároljuk a színeket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hu" sz="1600"/>
              <a:t>Ilyenek a textúrák</a:t>
            </a:r>
            <a:r>
              <a:rPr lang="hu"/>
              <a:t> is, itt pixelek helyett texelnek</a:t>
            </a:r>
            <a:br>
              <a:rPr lang="hu"/>
            </a:br>
            <a:r>
              <a:rPr lang="hu"/>
              <a:t>hívjuk az egységet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Nagyításnál elromlik a “minőség”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Vektorgrafika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alakzatokat leíró paramétereket mentjük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hu"/>
              <a:t>Bezier-görbék, splineok, egyenesek, körök stb.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Megadhatjuk a képen látható m betűt Bezier</a:t>
            </a:r>
            <a:br>
              <a:rPr lang="hu"/>
            </a:br>
            <a:r>
              <a:rPr lang="hu"/>
              <a:t>görbék segítségével is, nem csak pixelek halma-</a:t>
            </a:r>
            <a:br>
              <a:rPr lang="hu"/>
            </a:br>
            <a:r>
              <a:rPr lang="hu"/>
              <a:t>zával.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Nagyításkor is megőrzik a felbontásukat (hisz ekkor</a:t>
            </a:r>
            <a:br>
              <a:rPr lang="hu"/>
            </a:br>
            <a:r>
              <a:rPr lang="hu"/>
              <a:t>ugyanúgy ki kell értékelni az alakzatokat, csak</a:t>
            </a:r>
            <a:br>
              <a:rPr lang="hu"/>
            </a:br>
            <a:r>
              <a:rPr lang="hu"/>
              <a:t>egy átskálázott koordinátarendszerben)</a:t>
            </a:r>
            <a:endParaRPr/>
          </a:p>
        </p:txBody>
      </p:sp>
      <p:pic>
        <p:nvPicPr>
          <p:cNvPr id="1451" name="Shape 1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250" y="1187450"/>
            <a:ext cx="3745825" cy="33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Textúrázás</a:t>
            </a:r>
            <a:endParaRPr/>
          </a:p>
        </p:txBody>
      </p:sp>
      <p:sp>
        <p:nvSpPr>
          <p:cNvPr id="1457" name="Shape 1457"/>
          <p:cNvSpPr txBox="1"/>
          <p:nvPr>
            <p:ph idx="1" type="body"/>
          </p:nvPr>
        </p:nvSpPr>
        <p:spPr>
          <a:xfrm>
            <a:off x="311700" y="771475"/>
            <a:ext cx="85206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Szokás még UV mappingnek, paraméterezésnek is hívni, hiszen a képtérből -&gt; textúratérbe szeretnénk képezni.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r>
              <a:rPr lang="hu"/>
              <a:t>Azaz minden fragmenthez keressük a megfelelő textúra koordinátát.</a:t>
            </a:r>
            <a:br>
              <a:rPr lang="hu"/>
            </a:br>
            <a:r>
              <a:rPr lang="hu"/>
              <a:t>OpenGL-ben a textúra tér: (u, v ∊ [0,1]). Szokás u,v helyett s,t-vel is jelölni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8" name="Shape 1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725" y="2551900"/>
            <a:ext cx="1932550" cy="193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9" name="Shape 1459"/>
          <p:cNvCxnSpPr/>
          <p:nvPr/>
        </p:nvCxnSpPr>
        <p:spPr>
          <a:xfrm>
            <a:off x="5994800" y="4660625"/>
            <a:ext cx="18564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0" name="Shape 1460"/>
          <p:cNvCxnSpPr/>
          <p:nvPr/>
        </p:nvCxnSpPr>
        <p:spPr>
          <a:xfrm rot="10800000">
            <a:off x="5801000" y="2582025"/>
            <a:ext cx="9600" cy="1923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1" name="Shape 1461"/>
          <p:cNvSpPr txBox="1"/>
          <p:nvPr/>
        </p:nvSpPr>
        <p:spPr>
          <a:xfrm>
            <a:off x="7802850" y="4406225"/>
            <a:ext cx="424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FF00"/>
                </a:solidFill>
              </a:rPr>
              <a:t>U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1462" name="Shape 1462"/>
          <p:cNvSpPr txBox="1"/>
          <p:nvPr/>
        </p:nvSpPr>
        <p:spPr>
          <a:xfrm>
            <a:off x="5271500" y="2427225"/>
            <a:ext cx="424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FF00"/>
                </a:solidFill>
              </a:rPr>
              <a:t>V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1463" name="Shape 1463"/>
          <p:cNvPicPr preferRelativeResize="0"/>
          <p:nvPr/>
        </p:nvPicPr>
        <p:blipFill rotWithShape="1">
          <a:blip r:embed="rId4">
            <a:alphaModFix/>
          </a:blip>
          <a:srcRect b="0" l="0" r="0" t="5490"/>
          <a:stretch/>
        </p:blipFill>
        <p:spPr>
          <a:xfrm>
            <a:off x="479925" y="2648450"/>
            <a:ext cx="2459225" cy="232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4" name="Shape 1464"/>
          <p:cNvCxnSpPr/>
          <p:nvPr/>
        </p:nvCxnSpPr>
        <p:spPr>
          <a:xfrm flipH="1" rot="10800000">
            <a:off x="1865975" y="3673825"/>
            <a:ext cx="5365800" cy="154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5" name="Shape 1465"/>
          <p:cNvSpPr txBox="1"/>
          <p:nvPr/>
        </p:nvSpPr>
        <p:spPr>
          <a:xfrm>
            <a:off x="3792750" y="3411750"/>
            <a:ext cx="1711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4"/>
                </a:solidFill>
              </a:rPr>
              <a:t>Leképezés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66" name="Shape 1466"/>
          <p:cNvSpPr txBox="1"/>
          <p:nvPr/>
        </p:nvSpPr>
        <p:spPr>
          <a:xfrm>
            <a:off x="3432738" y="3828625"/>
            <a:ext cx="20304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Keressük, hogy egy fragmenthez vajon melyik textúratér-beli koordináta tartozik.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- textúrakoordináta attribútum</a:t>
            </a:r>
            <a:endParaRPr/>
          </a:p>
        </p:txBody>
      </p:sp>
      <p:sp>
        <p:nvSpPr>
          <p:cNvPr id="1472" name="Shape 1472"/>
          <p:cNvSpPr txBox="1"/>
          <p:nvPr>
            <p:ph idx="1" type="body"/>
          </p:nvPr>
        </p:nvSpPr>
        <p:spPr>
          <a:xfrm>
            <a:off x="311700" y="1152475"/>
            <a:ext cx="85206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vertexeinkhez hozzáadunk egy újabb attribútumot, a textúrakoordinátát, mely egy 2D-s vektor amely megadja, hogy a textúránk melyik pontja tartozik a vertexhez.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3" name="Shape 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947" y="2172522"/>
            <a:ext cx="2694860" cy="27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800" y="2347875"/>
            <a:ext cx="2476500" cy="230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5" name="Shape 1475"/>
          <p:cNvCxnSpPr/>
          <p:nvPr/>
        </p:nvCxnSpPr>
        <p:spPr>
          <a:xfrm>
            <a:off x="1672600" y="2417050"/>
            <a:ext cx="5201400" cy="1053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6" name="Shape 1476"/>
          <p:cNvCxnSpPr/>
          <p:nvPr/>
        </p:nvCxnSpPr>
        <p:spPr>
          <a:xfrm>
            <a:off x="3142175" y="4109000"/>
            <a:ext cx="4292700" cy="531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7" name="Shape 1477"/>
          <p:cNvCxnSpPr/>
          <p:nvPr/>
        </p:nvCxnSpPr>
        <p:spPr>
          <a:xfrm flipH="1" rot="10800000">
            <a:off x="1343875" y="4631150"/>
            <a:ext cx="4950300" cy="9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78" name="Shape 1478"/>
          <p:cNvSpPr txBox="1"/>
          <p:nvPr/>
        </p:nvSpPr>
        <p:spPr>
          <a:xfrm>
            <a:off x="1247175" y="1968213"/>
            <a:ext cx="1092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(u1,v1)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479" name="Shape 1479"/>
          <p:cNvSpPr txBox="1"/>
          <p:nvPr/>
        </p:nvSpPr>
        <p:spPr>
          <a:xfrm>
            <a:off x="3081850" y="3694688"/>
            <a:ext cx="1092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(u2,v2)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480" name="Shape 1480"/>
          <p:cNvSpPr txBox="1"/>
          <p:nvPr/>
        </p:nvSpPr>
        <p:spPr>
          <a:xfrm>
            <a:off x="1343875" y="4631138"/>
            <a:ext cx="1092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(u3,v3)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/>
          <p:nvPr>
            <p:ph type="title"/>
          </p:nvPr>
        </p:nvSpPr>
        <p:spPr>
          <a:xfrm>
            <a:off x="311700" y="6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Baricentrikus koordináták</a:t>
            </a:r>
            <a:endParaRPr/>
          </a:p>
        </p:txBody>
      </p:sp>
      <p:sp>
        <p:nvSpPr>
          <p:cNvPr id="1486" name="Shape 1486"/>
          <p:cNvSpPr txBox="1"/>
          <p:nvPr>
            <p:ph idx="1" type="body"/>
          </p:nvPr>
        </p:nvSpPr>
        <p:spPr>
          <a:xfrm>
            <a:off x="311700" y="640650"/>
            <a:ext cx="85206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Ekkor hasonlóan, mint a színnél tudjuk interpolálni a háromszög fragmentjeire textúrakoordinátát.</a:t>
            </a:r>
            <a:endParaRPr/>
          </a:p>
        </p:txBody>
      </p:sp>
      <p:pic>
        <p:nvPicPr>
          <p:cNvPr id="1487" name="Shape 1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947" y="2518500"/>
            <a:ext cx="3705350" cy="2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84800"/>
            <a:ext cx="3520275" cy="22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Shape 14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188" y="1223312"/>
            <a:ext cx="1935625" cy="193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0" name="Shape 1490"/>
          <p:cNvCxnSpPr/>
          <p:nvPr/>
        </p:nvCxnSpPr>
        <p:spPr>
          <a:xfrm>
            <a:off x="1875625" y="1923975"/>
            <a:ext cx="1827300" cy="183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1" name="Shape 1491"/>
          <p:cNvCxnSpPr/>
          <p:nvPr/>
        </p:nvCxnSpPr>
        <p:spPr>
          <a:xfrm flipH="1">
            <a:off x="657325" y="1933650"/>
            <a:ext cx="1218300" cy="179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2" name="Shape 1492"/>
          <p:cNvCxnSpPr/>
          <p:nvPr/>
        </p:nvCxnSpPr>
        <p:spPr>
          <a:xfrm>
            <a:off x="696125" y="3741600"/>
            <a:ext cx="2968200" cy="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3" name="Shape 1493"/>
          <p:cNvCxnSpPr/>
          <p:nvPr/>
        </p:nvCxnSpPr>
        <p:spPr>
          <a:xfrm flipH="1" rot="10800000">
            <a:off x="1885300" y="1223325"/>
            <a:ext cx="1740300" cy="720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4" name="Shape 1494"/>
          <p:cNvCxnSpPr/>
          <p:nvPr/>
        </p:nvCxnSpPr>
        <p:spPr>
          <a:xfrm flipH="1" rot="10800000">
            <a:off x="3693275" y="3151750"/>
            <a:ext cx="1808100" cy="580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5" name="Shape 1495"/>
          <p:cNvCxnSpPr/>
          <p:nvPr/>
        </p:nvCxnSpPr>
        <p:spPr>
          <a:xfrm flipH="1" rot="10800000">
            <a:off x="676775" y="3142300"/>
            <a:ext cx="2948700" cy="570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6" name="Shape 1496"/>
          <p:cNvSpPr txBox="1"/>
          <p:nvPr/>
        </p:nvSpPr>
        <p:spPr>
          <a:xfrm>
            <a:off x="396400" y="3886625"/>
            <a:ext cx="48921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0000"/>
                </a:solidFill>
              </a:rPr>
              <a:t>Hoppá! </a:t>
            </a:r>
            <a:r>
              <a:rPr lang="hu" sz="1800">
                <a:solidFill>
                  <a:schemeClr val="accent3"/>
                </a:solidFill>
              </a:rPr>
              <a:t>Ha csak simán interpoláljuk a textúra koordinátákat a háromszög fragmentjének baricentrikus koordinátái alapján, akkor a perspektíva miatt érdekes dolgot kapunk</a:t>
            </a:r>
            <a:endParaRPr sz="1800">
              <a:solidFill>
                <a:schemeClr val="accent3"/>
              </a:solidFill>
            </a:endParaRPr>
          </a:p>
        </p:txBody>
      </p:sp>
      <p:cxnSp>
        <p:nvCxnSpPr>
          <p:cNvPr id="1497" name="Shape 1497"/>
          <p:cNvCxnSpPr/>
          <p:nvPr/>
        </p:nvCxnSpPr>
        <p:spPr>
          <a:xfrm>
            <a:off x="3625575" y="1218200"/>
            <a:ext cx="1923900" cy="19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8" name="Shape 1498"/>
          <p:cNvCxnSpPr/>
          <p:nvPr/>
        </p:nvCxnSpPr>
        <p:spPr>
          <a:xfrm>
            <a:off x="3664250" y="3142175"/>
            <a:ext cx="1856400" cy="1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9" name="Shape 1499"/>
          <p:cNvCxnSpPr/>
          <p:nvPr/>
        </p:nvCxnSpPr>
        <p:spPr>
          <a:xfrm>
            <a:off x="3635250" y="1247200"/>
            <a:ext cx="19500" cy="189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0" name="Shape 1500"/>
          <p:cNvSpPr/>
          <p:nvPr/>
        </p:nvSpPr>
        <p:spPr>
          <a:xfrm>
            <a:off x="1778950" y="2910150"/>
            <a:ext cx="203100" cy="203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Shape 1501"/>
          <p:cNvSpPr/>
          <p:nvPr/>
        </p:nvSpPr>
        <p:spPr>
          <a:xfrm>
            <a:off x="4087350" y="2385775"/>
            <a:ext cx="203100" cy="203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Shape 1502"/>
          <p:cNvSpPr txBox="1"/>
          <p:nvPr/>
        </p:nvSpPr>
        <p:spPr>
          <a:xfrm>
            <a:off x="1747988" y="2620100"/>
            <a:ext cx="647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x,y,z</a:t>
            </a:r>
            <a:endParaRPr/>
          </a:p>
        </p:txBody>
      </p:sp>
      <p:cxnSp>
        <p:nvCxnSpPr>
          <p:cNvPr id="1503" name="Shape 1503"/>
          <p:cNvCxnSpPr>
            <a:endCxn id="1501" idx="2"/>
          </p:cNvCxnSpPr>
          <p:nvPr/>
        </p:nvCxnSpPr>
        <p:spPr>
          <a:xfrm flipH="1" rot="10800000">
            <a:off x="1875450" y="2487325"/>
            <a:ext cx="2211900" cy="539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4" name="Shape 1504"/>
          <p:cNvSpPr txBox="1"/>
          <p:nvPr/>
        </p:nvSpPr>
        <p:spPr>
          <a:xfrm>
            <a:off x="5839600" y="1399675"/>
            <a:ext cx="31326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Ha síkban képzeljük el az alakzatot, akkor láthatjuk, hogy az egyik háromszög sokkal nagyobb területű, mint a másik...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Shape 1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297" y="2561797"/>
            <a:ext cx="4103525" cy="24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Shape 1510"/>
          <p:cNvSpPr txBox="1"/>
          <p:nvPr>
            <p:ph type="title"/>
          </p:nvPr>
        </p:nvSpPr>
        <p:spPr>
          <a:xfrm>
            <a:off x="311700" y="6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Baricentrikus koordináták</a:t>
            </a:r>
            <a:endParaRPr/>
          </a:p>
        </p:txBody>
      </p:sp>
      <p:sp>
        <p:nvSpPr>
          <p:cNvPr id="1511" name="Shape 1511"/>
          <p:cNvSpPr txBox="1"/>
          <p:nvPr>
            <p:ph idx="1" type="body"/>
          </p:nvPr>
        </p:nvSpPr>
        <p:spPr>
          <a:xfrm>
            <a:off x="311700" y="640650"/>
            <a:ext cx="85206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Színnél még nem tűnik fel, de textúránál már igen, ha affin interpolációt végzünk. (azaz úgy tekintjük, mint ha a vertexeken csak affin transzformációt végeztünk volna). Ami nem így van.</a:t>
            </a:r>
            <a:endParaRPr/>
          </a:p>
        </p:txBody>
      </p:sp>
      <p:pic>
        <p:nvPicPr>
          <p:cNvPr id="1512" name="Shape 1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32850"/>
            <a:ext cx="3520275" cy="22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188" y="1571363"/>
            <a:ext cx="1935625" cy="193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4" name="Shape 1514"/>
          <p:cNvCxnSpPr/>
          <p:nvPr/>
        </p:nvCxnSpPr>
        <p:spPr>
          <a:xfrm>
            <a:off x="1875625" y="2272025"/>
            <a:ext cx="1827300" cy="183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5" name="Shape 1515"/>
          <p:cNvCxnSpPr/>
          <p:nvPr/>
        </p:nvCxnSpPr>
        <p:spPr>
          <a:xfrm flipH="1">
            <a:off x="696125" y="2291375"/>
            <a:ext cx="1218300" cy="179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6" name="Shape 1516"/>
          <p:cNvCxnSpPr/>
          <p:nvPr/>
        </p:nvCxnSpPr>
        <p:spPr>
          <a:xfrm>
            <a:off x="696125" y="4089650"/>
            <a:ext cx="2968200" cy="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7" name="Shape 1517"/>
          <p:cNvCxnSpPr/>
          <p:nvPr/>
        </p:nvCxnSpPr>
        <p:spPr>
          <a:xfrm flipH="1" rot="10800000">
            <a:off x="1885300" y="1571375"/>
            <a:ext cx="1740300" cy="720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8" name="Shape 1518"/>
          <p:cNvCxnSpPr/>
          <p:nvPr/>
        </p:nvCxnSpPr>
        <p:spPr>
          <a:xfrm flipH="1" rot="10800000">
            <a:off x="3693275" y="3499800"/>
            <a:ext cx="1808100" cy="580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9" name="Shape 1519"/>
          <p:cNvCxnSpPr/>
          <p:nvPr/>
        </p:nvCxnSpPr>
        <p:spPr>
          <a:xfrm flipH="1" rot="10800000">
            <a:off x="676775" y="3490350"/>
            <a:ext cx="2948700" cy="570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0" name="Shape 1520"/>
          <p:cNvCxnSpPr/>
          <p:nvPr/>
        </p:nvCxnSpPr>
        <p:spPr>
          <a:xfrm>
            <a:off x="3625575" y="1566250"/>
            <a:ext cx="1923900" cy="197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1" name="Shape 1521"/>
          <p:cNvCxnSpPr/>
          <p:nvPr/>
        </p:nvCxnSpPr>
        <p:spPr>
          <a:xfrm>
            <a:off x="3664250" y="3490225"/>
            <a:ext cx="1856400" cy="1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2" name="Shape 1522"/>
          <p:cNvCxnSpPr/>
          <p:nvPr/>
        </p:nvCxnSpPr>
        <p:spPr>
          <a:xfrm>
            <a:off x="3635250" y="1595250"/>
            <a:ext cx="19500" cy="189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3" name="Shape 1523"/>
          <p:cNvSpPr/>
          <p:nvPr/>
        </p:nvSpPr>
        <p:spPr>
          <a:xfrm>
            <a:off x="1778950" y="2910150"/>
            <a:ext cx="203100" cy="203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4087350" y="2733825"/>
            <a:ext cx="203100" cy="203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Shape 1525"/>
          <p:cNvSpPr txBox="1"/>
          <p:nvPr/>
        </p:nvSpPr>
        <p:spPr>
          <a:xfrm>
            <a:off x="1747988" y="2968150"/>
            <a:ext cx="647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x,y,z</a:t>
            </a:r>
            <a:endParaRPr/>
          </a:p>
        </p:txBody>
      </p:sp>
      <p:cxnSp>
        <p:nvCxnSpPr>
          <p:cNvPr id="1526" name="Shape 1526"/>
          <p:cNvCxnSpPr/>
          <p:nvPr/>
        </p:nvCxnSpPr>
        <p:spPr>
          <a:xfrm flipH="1" rot="10800000">
            <a:off x="1875613" y="2759100"/>
            <a:ext cx="2339400" cy="26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7" name="Shape 1527"/>
          <p:cNvSpPr txBox="1"/>
          <p:nvPr/>
        </p:nvSpPr>
        <p:spPr>
          <a:xfrm>
            <a:off x="5704300" y="2187375"/>
            <a:ext cx="415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6AA84F"/>
                </a:solidFill>
              </a:rPr>
              <a:t>Perspektíva helyes interpoláció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1528" name="Shape 1528"/>
          <p:cNvSpPr txBox="1"/>
          <p:nvPr/>
        </p:nvSpPr>
        <p:spPr>
          <a:xfrm>
            <a:off x="367400" y="4321700"/>
            <a:ext cx="425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Szerencsére a vertex és fragment shader között alapból így történik az interpoláció.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Single buffering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Jó ez a megoldás?</a:t>
            </a:r>
            <a:br>
              <a:rPr lang="hu"/>
            </a:br>
            <a:r>
              <a:rPr lang="hu"/>
              <a:t>Nem, például: Épp küldjük a monitornak a képkockát, tfh a felénél tartunk, mikor a GPU új képkockát kezdene rajzolni (írni a memóriába), azaz pl legyalulja az egész ablakot zöld színnel (háttérszín), ekkor a kép felső része az előző képkocka lesz, az alja pedig zöld</a:t>
            </a:r>
            <a:endParaRPr/>
          </a:p>
        </p:txBody>
      </p:sp>
      <p:pic>
        <p:nvPicPr>
          <p:cNvPr descr="singlebuffer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400" y="113700"/>
            <a:ext cx="6612651" cy="36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11700" y="1188100"/>
            <a:ext cx="27558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Közvetlenül írunk az egyetlen bufferbe, és onnan is olvassuk ki és küldjük a képet a monitornak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5203700" y="1417975"/>
            <a:ext cx="2167200" cy="102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" name="Shape 152"/>
          <p:cNvSpPr txBox="1"/>
          <p:nvPr/>
        </p:nvSpPr>
        <p:spPr>
          <a:xfrm>
            <a:off x="6575700" y="2347050"/>
            <a:ext cx="2568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RGBA Pixelek (“2D”) tömbje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Textúra szűrés</a:t>
            </a:r>
            <a:endParaRPr/>
          </a:p>
        </p:txBody>
      </p:sp>
      <p:pic>
        <p:nvPicPr>
          <p:cNvPr id="1534" name="Shape 1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00" y="1226875"/>
            <a:ext cx="24574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Shape 1535"/>
          <p:cNvSpPr txBox="1"/>
          <p:nvPr/>
        </p:nvSpPr>
        <p:spPr>
          <a:xfrm>
            <a:off x="3499875" y="976500"/>
            <a:ext cx="50370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A textúra koordináták interpolálásából nem feltétlenül egész szám jön ki (sőt meg is lepődnénk, ha igen), nekünk viszont valamelyik konkrét texel színére van szükségünk, ami lesz a fragment színe.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  <p:cxnSp>
        <p:nvCxnSpPr>
          <p:cNvPr id="1536" name="Shape 1536"/>
          <p:cNvCxnSpPr/>
          <p:nvPr/>
        </p:nvCxnSpPr>
        <p:spPr>
          <a:xfrm rot="10800000">
            <a:off x="1750025" y="2310725"/>
            <a:ext cx="1836900" cy="51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7" name="Shape 1537"/>
          <p:cNvSpPr txBox="1"/>
          <p:nvPr/>
        </p:nvSpPr>
        <p:spPr>
          <a:xfrm>
            <a:off x="3586925" y="2687775"/>
            <a:ext cx="4776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Egy interpolálással kapott koordináta. Triviális megközelítésnek tűnik, hogy a sárga négyzettel körbevett texelt válasszuk a színnek.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Textúra szűrés</a:t>
            </a:r>
            <a:endParaRPr/>
          </a:p>
        </p:txBody>
      </p:sp>
      <p:sp>
        <p:nvSpPr>
          <p:cNvPr id="1543" name="Shape 1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előbbi módszert a legközelebbi szomszéd módszernek nevezzük (</a:t>
            </a:r>
            <a:r>
              <a:rPr lang="hu">
                <a:solidFill>
                  <a:schemeClr val="accent5"/>
                </a:solidFill>
              </a:rPr>
              <a:t>GL_NEAREST</a:t>
            </a:r>
            <a:r>
              <a:rPr lang="hu"/>
              <a:t>)</a:t>
            </a:r>
            <a:br>
              <a:rPr lang="hu"/>
            </a:br>
            <a:r>
              <a:rPr lang="hu"/>
              <a:t>A textúra koordináta és a texelek középpontjai között Manhattan távolsággal veszi a legközelebbit.</a:t>
            </a:r>
            <a:endParaRPr/>
          </a:p>
          <a:p>
            <a:pPr indent="457200" lvl="0" marL="22860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chemeClr val="accent5"/>
                </a:solidFill>
              </a:rPr>
              <a:t>GL_LINEAR</a:t>
            </a:r>
            <a:r>
              <a:rPr lang="hu"/>
              <a:t>: bilineáris interpoláció</a:t>
            </a:r>
            <a:br>
              <a:rPr lang="hu"/>
            </a:br>
            <a:r>
              <a:rPr lang="hu"/>
              <a:t>	 (szűrés), a négy szomszédos </a:t>
            </a:r>
            <a:br>
              <a:rPr lang="hu"/>
            </a:br>
            <a:r>
              <a:rPr lang="hu"/>
              <a:t>	texelből súlyozott (távolság) átlaggal </a:t>
            </a:r>
            <a:br>
              <a:rPr lang="hu"/>
            </a:br>
            <a:r>
              <a:rPr lang="hu"/>
              <a:t>	számítja ki a színt</a:t>
            </a:r>
            <a:endParaRPr/>
          </a:p>
        </p:txBody>
      </p:sp>
      <p:pic>
        <p:nvPicPr>
          <p:cNvPr id="1544" name="Shape 1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538" y="2124338"/>
            <a:ext cx="16097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00" y="2247900"/>
            <a:ext cx="22479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Shape 1546"/>
          <p:cNvSpPr txBox="1"/>
          <p:nvPr/>
        </p:nvSpPr>
        <p:spPr>
          <a:xfrm>
            <a:off x="2784450" y="4568875"/>
            <a:ext cx="4882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Egyik szemcsés, másik homályos… Van jobb megoldás?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Van! Trilineáris szűrés (következő dia)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 txBox="1"/>
          <p:nvPr>
            <p:ph type="title"/>
          </p:nvPr>
        </p:nvSpPr>
        <p:spPr>
          <a:xfrm>
            <a:off x="311700" y="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Trilineáris szűrés</a:t>
            </a:r>
            <a:endParaRPr/>
          </a:p>
        </p:txBody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5008200" y="640675"/>
            <a:ext cx="3824100" cy="30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/>
              <a:t>MIPMAP-ek segítségével történik. Legenerálunk előre az eredeti textúránknak megfelelő, egyre kisebb textúrákat (pl Box filterrel). Bilineárisan interpolálunk két textúrát (valahogy meghatározzuk a megfelelő LODot), majd ezek között lineárisan interpolálunk. Ha LOD0 fölé (vagy LODmax alá) megyünk, akkor csak bilineáris szűrésről beszélünk, hisz csak egy textúrából veszünk mintát.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53" name="Shape 1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0" y="700325"/>
            <a:ext cx="4452374" cy="30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Shape 1554"/>
          <p:cNvSpPr txBox="1"/>
          <p:nvPr/>
        </p:nvSpPr>
        <p:spPr>
          <a:xfrm>
            <a:off x="443700" y="4568875"/>
            <a:ext cx="825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GL_{LINEAR, NEAREST}_MIPMAP_{LINEAR, NEAREST}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555" name="Shape 1555"/>
          <p:cNvSpPr txBox="1"/>
          <p:nvPr/>
        </p:nvSpPr>
        <p:spPr>
          <a:xfrm>
            <a:off x="4225050" y="3793463"/>
            <a:ext cx="3384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MIP levelek közötti interpoláció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56" name="Shape 1556"/>
          <p:cNvSpPr txBox="1"/>
          <p:nvPr/>
        </p:nvSpPr>
        <p:spPr>
          <a:xfrm>
            <a:off x="742150" y="3822363"/>
            <a:ext cx="3384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Adott level mintavételezése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557" name="Shape 1557"/>
          <p:cNvCxnSpPr/>
          <p:nvPr/>
        </p:nvCxnSpPr>
        <p:spPr>
          <a:xfrm flipH="1" rot="10800000">
            <a:off x="5288525" y="4089625"/>
            <a:ext cx="144900" cy="58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8" name="Shape 1558"/>
          <p:cNvCxnSpPr/>
          <p:nvPr/>
        </p:nvCxnSpPr>
        <p:spPr>
          <a:xfrm rot="10800000">
            <a:off x="1952850" y="4147750"/>
            <a:ext cx="67800" cy="52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9" name="Shape 1559"/>
          <p:cNvSpPr txBox="1"/>
          <p:nvPr/>
        </p:nvSpPr>
        <p:spPr>
          <a:xfrm>
            <a:off x="4718100" y="67975"/>
            <a:ext cx="432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Ez sem a legjobb szűrés, de nekünk ennyi elég lesz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MipMap level</a:t>
            </a:r>
            <a:endParaRPr/>
          </a:p>
        </p:txBody>
      </p:sp>
      <p:pic>
        <p:nvPicPr>
          <p:cNvPr id="1565" name="Shape 1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75" y="2290763"/>
            <a:ext cx="23336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Shape 1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750" y="2224100"/>
            <a:ext cx="42957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Shape 1567"/>
          <p:cNvSpPr txBox="1"/>
          <p:nvPr/>
        </p:nvSpPr>
        <p:spPr>
          <a:xfrm>
            <a:off x="273800" y="1206800"/>
            <a:ext cx="64566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MipMap levelt (ƛ</a:t>
            </a:r>
            <a:r>
              <a:rPr baseline="-25000" lang="hu" sz="1800">
                <a:solidFill>
                  <a:schemeClr val="accent3"/>
                </a:solidFill>
              </a:rPr>
              <a:t>base</a:t>
            </a:r>
            <a:r>
              <a:rPr lang="hu" sz="1800">
                <a:solidFill>
                  <a:schemeClr val="accent3"/>
                </a:solidFill>
              </a:rPr>
              <a:t>)  meghatározni nem triviális, de az alábbi módon tehetjük meg manuálisan: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568" name="Shape 1568"/>
          <p:cNvSpPr txBox="1"/>
          <p:nvPr/>
        </p:nvSpPr>
        <p:spPr>
          <a:xfrm>
            <a:off x="311700" y="2990400"/>
            <a:ext cx="3316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OpenGL ezt csinálja (GLSL):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69" name="Shape 1569"/>
          <p:cNvSpPr txBox="1"/>
          <p:nvPr/>
        </p:nvSpPr>
        <p:spPr>
          <a:xfrm>
            <a:off x="470525" y="3436975"/>
            <a:ext cx="4665000" cy="157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2B91AF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mip_map_level(in vec2 texture_coordinate)</a:t>
            </a:r>
            <a:br>
              <a:rPr lang="hu" sz="1100"/>
            </a:b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hu" sz="1100"/>
            </a:br>
            <a:r>
              <a:rPr lang="hu" sz="1100"/>
              <a:t>    </a:t>
            </a: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vec2  dx_vtc        = dFdx(texture_coordinate);</a:t>
            </a:r>
            <a:br>
              <a:rPr lang="hu" sz="1100"/>
            </a:br>
            <a:r>
              <a:rPr lang="hu" sz="1100"/>
              <a:t>    </a:t>
            </a: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vec2  dy_vtc        = dFdy(texture_coordinate);</a:t>
            </a:r>
            <a:br>
              <a:rPr lang="hu" sz="1100"/>
            </a:br>
            <a:r>
              <a:rPr lang="hu" sz="1100"/>
              <a:t>    </a:t>
            </a:r>
            <a:r>
              <a:rPr lang="hu" sz="900">
                <a:solidFill>
                  <a:srgbClr val="2B91AF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delta_max_sqr = max(dot(dx_vtc, dx_vtc), dot(dy_vtc, dy_vtc));</a:t>
            </a:r>
            <a:br>
              <a:rPr lang="hu" sz="1100"/>
            </a:br>
            <a:r>
              <a:rPr lang="hu" sz="1100"/>
              <a:t>    </a:t>
            </a:r>
            <a:r>
              <a:rPr lang="hu" sz="900">
                <a:solidFill>
                  <a:srgbClr val="00008B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800000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* log2(delta_max_sqr);</a:t>
            </a:r>
            <a:br>
              <a:rPr lang="hu" sz="1100"/>
            </a:br>
            <a:r>
              <a:rPr lang="hu" sz="900"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Shape 1570"/>
          <p:cNvSpPr txBox="1"/>
          <p:nvPr/>
        </p:nvSpPr>
        <p:spPr>
          <a:xfrm>
            <a:off x="5167425" y="47850"/>
            <a:ext cx="4114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Nem kell a számonkéréshez, csak kiegészítés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Mindez gyakorlatban...</a:t>
            </a:r>
            <a:endParaRPr/>
          </a:p>
        </p:txBody>
      </p:sp>
      <p:sp>
        <p:nvSpPr>
          <p:cNvPr id="1576" name="Shape 1576"/>
          <p:cNvSpPr txBox="1"/>
          <p:nvPr>
            <p:ph idx="1" type="body"/>
          </p:nvPr>
        </p:nvSpPr>
        <p:spPr>
          <a:xfrm>
            <a:off x="311700" y="1152475"/>
            <a:ext cx="8520600" cy="3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Ugyanúgy textúra erőforrás azonosítót kell generálnunk, mint a VAO, VBO esetében. Ez egy szám lesz.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glGenTextures(1, &amp;tmpID);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glBindTexture(GL_TEXTURE_2D, tmpID); //majd aktiváljuk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gluBuild2DMipmaps : 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Legeneráljuk a MIPMAPeket, ha esetleg segítségükkel szeretnénk szűrni.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Külön kicsinyítő és nagyító szűrőket is beállíthatunk:</a:t>
            </a:r>
            <a:br>
              <a:rPr lang="hu" sz="14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4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Pixel métere kisebb a texelénél: 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glTexParameteri(GL_TEXTURE_2D,GL_TEXTURE_MIN_FILTER,GL_LINEAR);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Pixel métere nagyobb a texelénél: </a:t>
            </a: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glTexParameteri(GL_TEXTURE_2D,GL_TEXTURE_MAG_FILTER,GL_LINEAR);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Textúrák használata OGL-ben</a:t>
            </a:r>
            <a:endParaRPr/>
          </a:p>
        </p:txBody>
      </p:sp>
      <p:sp>
        <p:nvSpPr>
          <p:cNvPr id="1582" name="Shape 1582"/>
          <p:cNvSpPr txBox="1"/>
          <p:nvPr>
            <p:ph idx="1" type="body"/>
          </p:nvPr>
        </p:nvSpPr>
        <p:spPr>
          <a:xfrm>
            <a:off x="311700" y="1152475"/>
            <a:ext cx="85206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glActiveTexture(</a:t>
            </a:r>
            <a:r>
              <a:rPr lang="hu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GL_TEXTURE0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hu"/>
              <a:t>először bindeljük a</a:t>
            </a:r>
            <a:r>
              <a:rPr lang="hu">
                <a:solidFill>
                  <a:srgbClr val="FF00FF"/>
                </a:solidFill>
              </a:rPr>
              <a:t> 0-ás</a:t>
            </a:r>
            <a:r>
              <a:rPr lang="hu"/>
              <a:t> textúra mintavételező egységet (az OGL minimum 80-at biztosít számunkra)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Majd </a:t>
            </a:r>
            <a:br>
              <a:rPr lang="hu"/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glBindTexture(GL_TEXTURE_2D, </a:t>
            </a:r>
            <a:r>
              <a:rPr lang="hu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textúra ID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/>
              <a:t>hozzárendeljük a </a:t>
            </a:r>
            <a:r>
              <a:rPr lang="hu">
                <a:solidFill>
                  <a:srgbClr val="FF00FF"/>
                </a:solidFill>
              </a:rPr>
              <a:t>0-ás</a:t>
            </a:r>
            <a:r>
              <a:rPr lang="hu"/>
              <a:t> mintavételezőhöz az adott </a:t>
            </a:r>
            <a:r>
              <a:rPr lang="hu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textúra ID-t.</a:t>
            </a:r>
            <a:endParaRPr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 fragment shadernek pedig átadjuk uniform paraméterben, hogy szíveskedjen a </a:t>
            </a:r>
            <a:r>
              <a:rPr lang="hu">
                <a:solidFill>
                  <a:srgbClr val="FF00FF"/>
                </a:solidFill>
              </a:rPr>
              <a:t>0-ás</a:t>
            </a:r>
            <a:r>
              <a:rPr lang="hu"/>
              <a:t> mintavételezőt használni az olvasáshoz (ami ugye a</a:t>
            </a:r>
            <a:r>
              <a:rPr lang="hu">
                <a:solidFill>
                  <a:schemeClr val="accent5"/>
                </a:solidFill>
              </a:rPr>
              <a:t> textúra ID</a:t>
            </a:r>
            <a:r>
              <a:rPr lang="hu"/>
              <a:t>-ből olvas)</a:t>
            </a:r>
            <a:br>
              <a:rPr lang="hu"/>
            </a:br>
            <a:r>
              <a:rPr lang="hu"/>
              <a:t>glUniform1i(	m_loc_texture, </a:t>
            </a:r>
            <a:r>
              <a:rPr lang="hu">
                <a:solidFill>
                  <a:srgbClr val="FF00FF"/>
                </a:solidFill>
              </a:rPr>
              <a:t>0</a:t>
            </a:r>
            <a:r>
              <a:rPr lang="hu"/>
              <a:t>);	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Sampler2D</a:t>
            </a:r>
            <a:endParaRPr/>
          </a:p>
        </p:txBody>
      </p:sp>
      <p:sp>
        <p:nvSpPr>
          <p:cNvPr id="1588" name="Shape 15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Igaz, hogy a fragment shadernek egy számot adunk át, hogy mely mintavételezővel olvassa a textúrát, de ez magában a shaderben Sampler2D típust takar.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Majd a fragment shaderben vegyünk mintát a textúrából!</a:t>
            </a:r>
            <a:br>
              <a:rPr lang="hu"/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texture(sampler, textúra koordináta)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Azt, hogy hogyan szűri a textúrát a textúra határozza meg. (amit korábban beállítottunk CPU oldalon)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594" name="Shape 1594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Pörögjön a z tengely körül a négyzetünk 2 mp alatt egy fordulatot megtéve, és a random generált textúrát alkalmazzuk rá a víz textúra helyett!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m_matWorld = glm::rotate&lt;float&gt;(SDL_GetTicks()/2000.0*2*M_PI,glm::vec3( 0,0,1));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glActiveTexture(GL_TEXTURE0);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glBindTexture(GL_TEXTURE_2D, m_rndTextureID);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>
                <a:latin typeface="Trebuchet MS"/>
                <a:ea typeface="Trebuchet MS"/>
                <a:cs typeface="Trebuchet MS"/>
                <a:sym typeface="Trebuchet MS"/>
              </a:rPr>
              <a:t>Ugyanazzal a mintavételezővel dolgozunk, csupán más textúrát rendeltünk hozzá.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600" name="Shape 1600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(0.5 pont):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A random textúra generáló </a:t>
            </a:r>
            <a:br>
              <a:rPr lang="hu" sz="1700"/>
            </a:br>
            <a:r>
              <a:rPr lang="hu" sz="1700"/>
              <a:t>függvényben generáljunk egy, az ábrán látható textúrát!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hamarosan...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id="1601" name="Shape 1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850" y="206813"/>
            <a:ext cx="2190750" cy="22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2" name="Shape 1602"/>
          <p:cNvCxnSpPr/>
          <p:nvPr/>
        </p:nvCxnSpPr>
        <p:spPr>
          <a:xfrm>
            <a:off x="6566400" y="210800"/>
            <a:ext cx="0" cy="2213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03" name="Shape 1603"/>
          <p:cNvSpPr txBox="1"/>
          <p:nvPr/>
        </p:nvSpPr>
        <p:spPr>
          <a:xfrm>
            <a:off x="6039400" y="1254250"/>
            <a:ext cx="70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255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1604" name="Shape 1604"/>
          <p:cNvCxnSpPr/>
          <p:nvPr/>
        </p:nvCxnSpPr>
        <p:spPr>
          <a:xfrm>
            <a:off x="7146100" y="779950"/>
            <a:ext cx="653400" cy="558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05" name="Shape 1605"/>
          <p:cNvSpPr txBox="1"/>
          <p:nvPr/>
        </p:nvSpPr>
        <p:spPr>
          <a:xfrm>
            <a:off x="7444125" y="827350"/>
            <a:ext cx="70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00FF"/>
                </a:solidFill>
              </a:rPr>
              <a:t>100</a:t>
            </a:r>
            <a:endParaRPr sz="1800">
              <a:solidFill>
                <a:srgbClr val="FF00FF"/>
              </a:solidFill>
            </a:endParaRPr>
          </a:p>
        </p:txBody>
      </p:sp>
      <p:cxnSp>
        <p:nvCxnSpPr>
          <p:cNvPr id="1606" name="Shape 1606"/>
          <p:cNvCxnSpPr/>
          <p:nvPr/>
        </p:nvCxnSpPr>
        <p:spPr>
          <a:xfrm>
            <a:off x="7797225" y="1338475"/>
            <a:ext cx="0" cy="358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07" name="Shape 1607"/>
          <p:cNvSpPr txBox="1"/>
          <p:nvPr/>
        </p:nvSpPr>
        <p:spPr>
          <a:xfrm>
            <a:off x="7755050" y="1285825"/>
            <a:ext cx="70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00FF00"/>
                </a:solidFill>
              </a:rPr>
              <a:t>50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Shape 161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613" name="Shape 1613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Az egyik háromszögön a víz, a másikon a generált textúra</a:t>
            </a:r>
            <a:br>
              <a:rPr lang="hu" sz="1700"/>
            </a:br>
            <a:r>
              <a:rPr lang="hu" sz="1700"/>
              <a:t>látszódjon!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id="1614" name="Shape 1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675" y="218363"/>
            <a:ext cx="22098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Shape 1615"/>
          <p:cNvSpPr txBox="1"/>
          <p:nvPr/>
        </p:nvSpPr>
        <p:spPr>
          <a:xfrm>
            <a:off x="206350" y="2519075"/>
            <a:ext cx="6560400" cy="22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glActiveTexture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GL_TEXTURE0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//bindeljük a 0-ás samplert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m_rndTextureID);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//beállítjuk, hogy az aktív sampler a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			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//random tex-ből mintavételezzen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glUniform1i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(m_loc_texture,0); 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//átadjuk a shadernek, hogy a 0-ás samplerrel dolgozzon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(m_vaoID);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glDrawElements(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,3,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m_waterTextureID); 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//beállítjuk, hogy az aktív sampler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			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//(még mindig a 0-ás!) a víz textúrából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			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//mintavételezzen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glDrawElements(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3,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*)(3*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GLushort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0); 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//unbinedljük a 0-ás samplert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11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Double buffering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Jó ez a megoldás?</a:t>
            </a:r>
            <a:br>
              <a:rPr lang="hu"/>
            </a:br>
            <a:r>
              <a:rPr lang="hu"/>
              <a:t>Aránylag: Ha épp az olvasás közben swapelünk, akkor a fele kép a régi marad, másik fele pedig az új lesz (screen tearing). A jelenség csak gyorsabb mozgásoknál jön elő.</a:t>
            </a:r>
            <a:endParaRPr/>
          </a:p>
        </p:txBody>
      </p:sp>
      <p:pic>
        <p:nvPicPr>
          <p:cNvPr descr="doublebuffer.png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400" y="113700"/>
            <a:ext cx="6612651" cy="36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11700" y="1121200"/>
            <a:ext cx="27558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Backbufferbe írunk, Frontbufferből olvasunk.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Ha elkészül egy képkockával a GPU, akkor felcseréli a szerepeket (pointert átállít vagy másol)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621" name="Shape 1621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Mindkét textúrát használjuk fel a rajzoláskor, szorozzuk</a:t>
            </a:r>
            <a:br>
              <a:rPr lang="hu" sz="1700"/>
            </a:br>
            <a:r>
              <a:rPr lang="hu" sz="1700"/>
              <a:t>össze a színeket! Így a shaderben két mintavételezővel kell már</a:t>
            </a:r>
            <a:br>
              <a:rPr lang="hu" sz="1700"/>
            </a:br>
            <a:r>
              <a:rPr lang="hu" sz="1700"/>
              <a:t>dolgoznunk!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700">
                <a:solidFill>
                  <a:schemeClr val="accent5"/>
                </a:solidFill>
              </a:rPr>
              <a:t>Fragment shaderben:</a:t>
            </a:r>
            <a:br>
              <a:rPr lang="hu" sz="1700"/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uniform sampler2D texImage;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uniform sampler2D texImage2;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void main()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fs_out_col = texture(texImage, vs_out_tex0.st)*texture(texImage2, vs_out_tex0.st);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accent5"/>
                </a:solidFill>
              </a:rPr>
              <a:t>.h-ban: </a:t>
            </a: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GLuint	m_loc_texture2;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solidFill>
                  <a:schemeClr val="accent5"/>
                </a:solidFill>
              </a:rPr>
              <a:t>.cpp-ben</a:t>
            </a:r>
            <a:r>
              <a:rPr lang="hu" sz="1700"/>
              <a:t> initben kérjük le a címét a shaderben:</a:t>
            </a: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m_loc_texture2 = glGetUniformLocation(m_programID, "texImage2");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622" name="Shape 1622"/>
          <p:cNvSpPr txBox="1"/>
          <p:nvPr/>
        </p:nvSpPr>
        <p:spPr>
          <a:xfrm>
            <a:off x="5227950" y="3309550"/>
            <a:ext cx="3857700" cy="178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glActiveTexture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GL_TEXTURE0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m_rndTextureID);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glUniform1i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(m_loc_texture,0);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glActiveTexture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GL_TEXTURE1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m_waterTextureID);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glUniform1i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(m_loc_texture2,1);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(m_vaoID);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glDrawElements(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,6,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 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 txBox="1"/>
          <p:nvPr/>
        </p:nvSpPr>
        <p:spPr>
          <a:xfrm>
            <a:off x="7367425" y="2981350"/>
            <a:ext cx="1365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Renderben:</a:t>
            </a:r>
            <a:endParaRPr sz="17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24" name="Shape 1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525" y="158900"/>
            <a:ext cx="22098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630" name="Shape 1630"/>
          <p:cNvSpPr txBox="1"/>
          <p:nvPr>
            <p:ph idx="1" type="body"/>
          </p:nvPr>
        </p:nvSpPr>
        <p:spPr>
          <a:xfrm>
            <a:off x="0" y="572700"/>
            <a:ext cx="9085500" cy="4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(0.5 pont):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Lineárisan interpoláljunk a fragment </a:t>
            </a:r>
            <a:br>
              <a:rPr lang="hu" sz="1700"/>
            </a:br>
            <a:r>
              <a:rPr lang="hu" sz="1700"/>
              <a:t>shaderben a két textúra között.</a:t>
            </a:r>
            <a:endParaRPr sz="1700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CPP oldalon uniform változó beállítása glUniform1f(cím, float)</a:t>
            </a:r>
            <a:br>
              <a:rPr lang="hu" sz="1700"/>
            </a:br>
            <a:r>
              <a:rPr lang="hu" sz="1700"/>
              <a:t>pl idő függvényében szinuszosan változzon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Shaderben </a:t>
            </a:r>
            <a:r>
              <a:rPr lang="hu" sz="1700" u="sng">
                <a:solidFill>
                  <a:schemeClr val="hlink"/>
                </a:solidFill>
                <a:hlinkClick r:id="rId3"/>
              </a:rPr>
              <a:t>mix</a:t>
            </a:r>
            <a:r>
              <a:rPr lang="hu" sz="1700"/>
              <a:t> függvény alkalmazása :</a:t>
            </a:r>
            <a:br>
              <a:rPr lang="hu" sz="1700"/>
            </a:br>
            <a:r>
              <a:rPr lang="hu" sz="1700"/>
              <a:t>mix(vektor1, vektor2, float t) = vektor*(1-t)+vektor*t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700">
                <a:solidFill>
                  <a:schemeClr val="accent5"/>
                </a:solidFill>
              </a:rPr>
              <a:t>Renderben:</a:t>
            </a:r>
            <a:br>
              <a:rPr lang="hu" sz="1700"/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glUniform1f(glGetUniformLocation(m_programID, "t"), 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abs(sin(SDL_GetTicks()/2000.0*2*M_PI)));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Ilyet nem csinálunk, hogy minden ciklusban lekérjük a címét,</a:t>
            </a:r>
            <a:br>
              <a:rPr lang="hu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hu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most csak az érthetőség kedvéért csináltuk így.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descr="download" id="1631" name="Shape 1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250" y="115375"/>
            <a:ext cx="2559450" cy="22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Shape 1632"/>
          <p:cNvSpPr txBox="1"/>
          <p:nvPr/>
        </p:nvSpPr>
        <p:spPr>
          <a:xfrm>
            <a:off x="5404800" y="2670975"/>
            <a:ext cx="3680700" cy="243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#version 130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in vec3 vs_out_col;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in vec2 vs_out_tex0;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out vec4 fs_out_col;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uniform sampler2D texImage;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uniform sampler2D texImage2;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uniform float 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void main() {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fs_out_col = mix(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texture(texImage, vs_out_tex0.st),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texture(texImage2, vs_out_tex0.st),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     );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/>
          <p:nvPr>
            <p:ph type="title"/>
          </p:nvPr>
        </p:nvSpPr>
        <p:spPr>
          <a:xfrm>
            <a:off x="66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638" name="Shape 1638"/>
          <p:cNvSpPr txBox="1"/>
          <p:nvPr>
            <p:ph idx="1" type="body"/>
          </p:nvPr>
        </p:nvSpPr>
        <p:spPr>
          <a:xfrm>
            <a:off x="0" y="496500"/>
            <a:ext cx="9085500" cy="4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(1 pont)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Készítsünk lapos pénzérmét! </a:t>
            </a:r>
            <a:r>
              <a:rPr lang="hu" sz="1700" u="sng">
                <a:solidFill>
                  <a:schemeClr val="hlink"/>
                </a:solidFill>
                <a:hlinkClick r:id="rId3"/>
              </a:rPr>
              <a:t>Textúra LINK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639" name="Shape 1639"/>
          <p:cNvSpPr txBox="1"/>
          <p:nvPr/>
        </p:nvSpPr>
        <p:spPr>
          <a:xfrm>
            <a:off x="112625" y="926100"/>
            <a:ext cx="7324200" cy="28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Vertex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vert[44];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GLushort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indices[44];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vert[0] </a:t>
            </a:r>
            <a:r>
              <a:rPr lang="hu" sz="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{glm::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(0,0.5,0), 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(1,0.5,0.1), 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800">
                <a:solidFill>
                  <a:srgbClr val="FFFFFF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felénk néző kör textúra középpont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vert[22] </a:t>
            </a:r>
            <a:r>
              <a:rPr lang="hu" sz="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{ 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(0,0.5,-0.0001), 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(1,0.5,0.1), 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800">
                <a:solidFill>
                  <a:srgbClr val="FFFFFF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másik irányba néző kör textúra középpont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indices[0] = 0;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indices[22] = 22;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i = 1; i &lt; 22; ++i) {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	vert[i] </a:t>
            </a:r>
            <a:r>
              <a:rPr lang="hu" sz="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{ 	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(cos(2*</a:t>
            </a:r>
            <a:r>
              <a:rPr lang="hu" sz="8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/20.0*i)*0.5,</a:t>
            </a:r>
            <a:r>
              <a:rPr lang="hu" sz="800">
                <a:solidFill>
                  <a:srgbClr val="FFFFFF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(2*</a:t>
            </a:r>
            <a:r>
              <a:rPr lang="hu" sz="8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/20.0*i)*0.5+0.5,0),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(1,0.5,0.1),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800">
                <a:solidFill>
                  <a:srgbClr val="FFFFFF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felénk néző körvonal pontjai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	indices[i] = i;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	vert[i+22] </a:t>
            </a:r>
            <a:r>
              <a:rPr lang="hu" sz="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 {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(cos(2*</a:t>
            </a:r>
            <a:r>
              <a:rPr lang="hu" sz="8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/20.0*i)*0.5,</a:t>
            </a:r>
            <a:r>
              <a:rPr lang="hu" sz="800">
                <a:solidFill>
                  <a:srgbClr val="FFFFFF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-sin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(2*</a:t>
            </a:r>
            <a:r>
              <a:rPr lang="hu" sz="8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/20.0*i)*0.5+0.5,-0.0001),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(1,0.5,0.1),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8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800">
                <a:solidFill>
                  <a:srgbClr val="FFFFFF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másik irányba néző körvonal pontjai</a:t>
            </a: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	indices[i+22] = i+22;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descr="download" id="1640" name="Shape 16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975" y="68737"/>
            <a:ext cx="1520525" cy="1393815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Shape 1641"/>
          <p:cNvSpPr txBox="1"/>
          <p:nvPr/>
        </p:nvSpPr>
        <p:spPr>
          <a:xfrm>
            <a:off x="112625" y="3812100"/>
            <a:ext cx="7324200" cy="12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glActiveTexture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GL_TEXTURE0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, m_waterTextureID);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glUniform1i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(m_loc_texture,0);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(m_vaoID);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glDrawElements(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GL_TRIANGLE_FAN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, 22,	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glDrawElements(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GL_TRIANGLE_FAN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, 22, 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hu" sz="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*)(22*</a:t>
            </a:r>
            <a:r>
              <a:rPr lang="hu" sz="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7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GLushort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glBindVertexArray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(0);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	glBindTexture(</a:t>
            </a:r>
            <a:r>
              <a:rPr lang="hu" sz="7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GL_TEXTURE_2D</a:t>
            </a:r>
            <a:r>
              <a:rPr lang="hu" sz="700">
                <a:latin typeface="Consolas"/>
                <a:ea typeface="Consolas"/>
                <a:cs typeface="Consolas"/>
                <a:sym typeface="Consolas"/>
              </a:rPr>
              <a:t>, 0);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Shape 1642"/>
          <p:cNvSpPr txBox="1"/>
          <p:nvPr/>
        </p:nvSpPr>
        <p:spPr>
          <a:xfrm>
            <a:off x="6876050" y="926100"/>
            <a:ext cx="115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Init()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43" name="Shape 1643"/>
          <p:cNvSpPr txBox="1"/>
          <p:nvPr/>
        </p:nvSpPr>
        <p:spPr>
          <a:xfrm>
            <a:off x="6536263" y="3812100"/>
            <a:ext cx="115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Render()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 txBox="1"/>
          <p:nvPr>
            <p:ph type="title"/>
          </p:nvPr>
        </p:nvSpPr>
        <p:spPr>
          <a:xfrm>
            <a:off x="311700" y="22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pic>
        <p:nvPicPr>
          <p:cNvPr id="1649" name="Shape 1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388" y="2067438"/>
            <a:ext cx="4371975" cy="22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0" name="Shape 1650"/>
          <p:cNvCxnSpPr/>
          <p:nvPr/>
        </p:nvCxnSpPr>
        <p:spPr>
          <a:xfrm>
            <a:off x="5411725" y="3181725"/>
            <a:ext cx="1047600" cy="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51" name="Shape 1651"/>
          <p:cNvSpPr txBox="1"/>
          <p:nvPr/>
        </p:nvSpPr>
        <p:spPr>
          <a:xfrm>
            <a:off x="5496650" y="3257925"/>
            <a:ext cx="783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FF"/>
                </a:solidFill>
              </a:rPr>
              <a:t>0.25</a:t>
            </a:r>
            <a:endParaRPr sz="2400">
              <a:solidFill>
                <a:srgbClr val="FF00FF"/>
              </a:solidFill>
            </a:endParaRPr>
          </a:p>
        </p:txBody>
      </p:sp>
      <p:cxnSp>
        <p:nvCxnSpPr>
          <p:cNvPr id="1652" name="Shape 1652"/>
          <p:cNvCxnSpPr/>
          <p:nvPr/>
        </p:nvCxnSpPr>
        <p:spPr>
          <a:xfrm rot="10800000">
            <a:off x="7610500" y="2134200"/>
            <a:ext cx="28500" cy="11136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53" name="Shape 1653"/>
          <p:cNvSpPr txBox="1"/>
          <p:nvPr/>
        </p:nvSpPr>
        <p:spPr>
          <a:xfrm>
            <a:off x="7695625" y="2483400"/>
            <a:ext cx="783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FF"/>
                </a:solidFill>
              </a:rPr>
              <a:t>0.5</a:t>
            </a:r>
            <a:endParaRPr sz="2400">
              <a:solidFill>
                <a:srgbClr val="FF00FF"/>
              </a:solidFill>
            </a:endParaRPr>
          </a:p>
        </p:txBody>
      </p:sp>
      <p:cxnSp>
        <p:nvCxnSpPr>
          <p:cNvPr id="1654" name="Shape 1654"/>
          <p:cNvCxnSpPr/>
          <p:nvPr/>
        </p:nvCxnSpPr>
        <p:spPr>
          <a:xfrm>
            <a:off x="4326400" y="4512450"/>
            <a:ext cx="4322400" cy="47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55" name="Shape 1655"/>
          <p:cNvSpPr txBox="1"/>
          <p:nvPr/>
        </p:nvSpPr>
        <p:spPr>
          <a:xfrm>
            <a:off x="4326400" y="4512450"/>
            <a:ext cx="689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U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56" name="Shape 1656"/>
          <p:cNvSpPr txBox="1"/>
          <p:nvPr/>
        </p:nvSpPr>
        <p:spPr>
          <a:xfrm>
            <a:off x="8282175" y="4627100"/>
            <a:ext cx="689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1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1657" name="Shape 1657"/>
          <p:cNvCxnSpPr/>
          <p:nvPr/>
        </p:nvCxnSpPr>
        <p:spPr>
          <a:xfrm rot="10800000">
            <a:off x="4099875" y="2086975"/>
            <a:ext cx="18900" cy="2161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58" name="Shape 1658"/>
          <p:cNvSpPr txBox="1"/>
          <p:nvPr/>
        </p:nvSpPr>
        <p:spPr>
          <a:xfrm>
            <a:off x="3723800" y="3889650"/>
            <a:ext cx="689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V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59" name="Shape 1659"/>
          <p:cNvSpPr txBox="1"/>
          <p:nvPr/>
        </p:nvSpPr>
        <p:spPr>
          <a:xfrm>
            <a:off x="3637300" y="1860600"/>
            <a:ext cx="689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1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60" name="Shape 1660"/>
          <p:cNvSpPr txBox="1"/>
          <p:nvPr/>
        </p:nvSpPr>
        <p:spPr>
          <a:xfrm>
            <a:off x="3456950" y="4337325"/>
            <a:ext cx="1222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(0,0)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61" name="Shape 1661"/>
          <p:cNvSpPr txBox="1"/>
          <p:nvPr/>
        </p:nvSpPr>
        <p:spPr>
          <a:xfrm>
            <a:off x="306025" y="923075"/>
            <a:ext cx="432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Vigyázzunk, a sugarak eltérők u és v irány mentén!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62" name="Shape 1662"/>
          <p:cNvSpPr txBox="1"/>
          <p:nvPr/>
        </p:nvSpPr>
        <p:spPr>
          <a:xfrm>
            <a:off x="306025" y="1170125"/>
            <a:ext cx="432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Vigyázzunk2, a textúra fejjel lefele töltődik be!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63" name="Shape 1663"/>
          <p:cNvSpPr txBox="1"/>
          <p:nvPr/>
        </p:nvSpPr>
        <p:spPr>
          <a:xfrm>
            <a:off x="306025" y="1459775"/>
            <a:ext cx="74139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Vigyázzunk3, a hátrafele néző körlaphoz vízszintesen is meg kell fordítanunk a textúrát!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64" name="Shape 1664"/>
          <p:cNvSpPr txBox="1"/>
          <p:nvPr/>
        </p:nvSpPr>
        <p:spPr>
          <a:xfrm>
            <a:off x="500200" y="2222825"/>
            <a:ext cx="24537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Tipp:</a:t>
            </a:r>
            <a:endParaRPr sz="17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Először érjük el, hogy valami kör alak látszódjon, aztán tükrözgessük, forgatgassuk a textúrát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670" name="Shape 1670"/>
          <p:cNvSpPr txBox="1"/>
          <p:nvPr>
            <p:ph idx="1" type="body"/>
          </p:nvPr>
        </p:nvSpPr>
        <p:spPr>
          <a:xfrm>
            <a:off x="0" y="572700"/>
            <a:ext cx="9085500" cy="4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671" name="Shape 1671"/>
          <p:cNvSpPr txBox="1"/>
          <p:nvPr/>
        </p:nvSpPr>
        <p:spPr>
          <a:xfrm>
            <a:off x="119750" y="1355250"/>
            <a:ext cx="8751600" cy="344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Vertex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vert[44];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GLushort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indices[44];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vert[0] </a:t>
            </a:r>
            <a:r>
              <a:rPr lang="hu" sz="10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{glm::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(0,0.5,0), 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(1,0.5,0.1), </a:t>
            </a: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glm::vec2(1/4.0,1/2.0) 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vert[22] </a:t>
            </a:r>
            <a:r>
              <a:rPr lang="hu" sz="10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{ 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(0,0.5,-0.0001), 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(1,0.5,0.1), </a:t>
            </a: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glm::vec2(3/4.0,1/2.0) 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indices[0] = 0;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indices[22] = 22;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i = 1; i &lt; 22; ++i)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	vert[i] </a:t>
            </a:r>
            <a:r>
              <a:rPr lang="hu" sz="10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{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(cos(2*</a:t>
            </a:r>
            <a:r>
              <a:rPr lang="hu" sz="10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/20.0*i)*0.5,sin(2*</a:t>
            </a:r>
            <a:r>
              <a:rPr lang="hu" sz="10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/20.0*i)*0.5+0.5,0),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(1,0.5,0.1),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1000">
                <a:solidFill>
                  <a:srgbClr val="2B91A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(cos(2*</a:t>
            </a:r>
            <a:r>
              <a:rPr lang="hu" sz="1000">
                <a:solidFill>
                  <a:srgbClr val="6F008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/20.0*i)*1/4.0+1/4.0,1-(sin(2*</a:t>
            </a:r>
            <a:r>
              <a:rPr lang="hu" sz="1000">
                <a:solidFill>
                  <a:srgbClr val="6F008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/20.0*i)*0.5+1/2.0)) </a:t>
            </a:r>
            <a:endParaRPr sz="10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	indices[i] = i;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	vert[i+22] </a:t>
            </a:r>
            <a:r>
              <a:rPr lang="hu" sz="10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{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(cos(2 * </a:t>
            </a:r>
            <a:r>
              <a:rPr lang="hu" sz="10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/ 20.0*i)*0.5,-sin(2 * </a:t>
            </a:r>
            <a:r>
              <a:rPr lang="hu" sz="10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 / 20.0*i)*0.5 + 0.5,-0.0001),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10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(1,0.5,0.1),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glm::vec2(1-(cos(2*M_PI/20.0*i)*1/4.0+1/4.0),1-(-sin(2*M_PI/20.0*i)*0.5+1/2.0)) </a:t>
            </a:r>
            <a:endParaRPr sz="10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	indices[i+22] = i+22;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8. Gyakorlat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>
            <p:ph type="title"/>
          </p:nvPr>
        </p:nvSpPr>
        <p:spPr>
          <a:xfrm>
            <a:off x="107100" y="14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sp>
        <p:nvSpPr>
          <p:cNvPr id="1682" name="Shape 1682"/>
          <p:cNvSpPr/>
          <p:nvPr/>
        </p:nvSpPr>
        <p:spPr>
          <a:xfrm>
            <a:off x="1354675" y="2568225"/>
            <a:ext cx="1608600" cy="472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Mintavételező 1</a:t>
            </a:r>
            <a:endParaRPr/>
          </a:p>
        </p:txBody>
      </p:sp>
      <p:sp>
        <p:nvSpPr>
          <p:cNvPr id="1683" name="Shape 1683"/>
          <p:cNvSpPr/>
          <p:nvPr/>
        </p:nvSpPr>
        <p:spPr>
          <a:xfrm>
            <a:off x="3059300" y="2568225"/>
            <a:ext cx="616500" cy="472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M. 2</a:t>
            </a:r>
            <a:endParaRPr/>
          </a:p>
        </p:txBody>
      </p:sp>
      <p:sp>
        <p:nvSpPr>
          <p:cNvPr id="1684" name="Shape 1684"/>
          <p:cNvSpPr/>
          <p:nvPr/>
        </p:nvSpPr>
        <p:spPr>
          <a:xfrm>
            <a:off x="3771825" y="2568225"/>
            <a:ext cx="616500" cy="472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M. 3</a:t>
            </a:r>
            <a:endParaRPr/>
          </a:p>
        </p:txBody>
      </p:sp>
      <p:sp>
        <p:nvSpPr>
          <p:cNvPr id="1685" name="Shape 1685"/>
          <p:cNvSpPr/>
          <p:nvPr/>
        </p:nvSpPr>
        <p:spPr>
          <a:xfrm>
            <a:off x="5243625" y="2568225"/>
            <a:ext cx="616500" cy="472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M. n</a:t>
            </a:r>
            <a:endParaRPr/>
          </a:p>
        </p:txBody>
      </p:sp>
      <p:sp>
        <p:nvSpPr>
          <p:cNvPr id="1686" name="Shape 1686"/>
          <p:cNvSpPr txBox="1"/>
          <p:nvPr/>
        </p:nvSpPr>
        <p:spPr>
          <a:xfrm>
            <a:off x="4484350" y="2159000"/>
            <a:ext cx="801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>
                <a:solidFill>
                  <a:srgbClr val="FFFFFF"/>
                </a:solidFill>
              </a:rPr>
              <a:t>...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descr="Wood-Free-Textures-2019.jpg" id="1687" name="Shape 1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3948375"/>
            <a:ext cx="801600" cy="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/>
          <p:nvPr/>
        </p:nvSpPr>
        <p:spPr>
          <a:xfrm>
            <a:off x="1277075" y="4155700"/>
            <a:ext cx="1044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Textúra 1</a:t>
            </a:r>
            <a:endParaRPr/>
          </a:p>
        </p:txBody>
      </p:sp>
      <p:pic>
        <p:nvPicPr>
          <p:cNvPr descr="Wood-Free-Textures-1961.jpg" id="1689" name="Shape 1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7850" y="3948375"/>
            <a:ext cx="801600" cy="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Shape 1690"/>
          <p:cNvSpPr txBox="1"/>
          <p:nvPr/>
        </p:nvSpPr>
        <p:spPr>
          <a:xfrm>
            <a:off x="2290250" y="4155700"/>
            <a:ext cx="1044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Textúra 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1.jpg" id="1691" name="Shape 1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2150" y="3948375"/>
            <a:ext cx="801600" cy="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334550" y="4155700"/>
            <a:ext cx="1044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Textúra 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Stone_wall_texture_sketchup_warehouse_type168.jpg" id="1693" name="Shape 16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2025" y="3948375"/>
            <a:ext cx="801600" cy="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Shape 1694"/>
          <p:cNvSpPr txBox="1"/>
          <p:nvPr/>
        </p:nvSpPr>
        <p:spPr>
          <a:xfrm>
            <a:off x="5184425" y="4155700"/>
            <a:ext cx="1044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Textúra n</a:t>
            </a:r>
            <a:endParaRPr b="1"/>
          </a:p>
        </p:txBody>
      </p:sp>
      <p:sp>
        <p:nvSpPr>
          <p:cNvPr id="1695" name="Shape 1695"/>
          <p:cNvSpPr txBox="1"/>
          <p:nvPr/>
        </p:nvSpPr>
        <p:spPr>
          <a:xfrm>
            <a:off x="4419638" y="3757775"/>
            <a:ext cx="801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>
                <a:solidFill>
                  <a:srgbClr val="FFFFFF"/>
                </a:solidFill>
              </a:rPr>
              <a:t>...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696" name="Shape 1696"/>
          <p:cNvSpPr/>
          <p:nvPr/>
        </p:nvSpPr>
        <p:spPr>
          <a:xfrm>
            <a:off x="1401250" y="1023075"/>
            <a:ext cx="1512600" cy="637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sampler2D tex1;</a:t>
            </a:r>
            <a:endParaRPr/>
          </a:p>
        </p:txBody>
      </p:sp>
      <p:sp>
        <p:nvSpPr>
          <p:cNvPr id="1697" name="Shape 1697"/>
          <p:cNvSpPr txBox="1"/>
          <p:nvPr/>
        </p:nvSpPr>
        <p:spPr>
          <a:xfrm>
            <a:off x="6619625" y="3901750"/>
            <a:ext cx="28575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Kicsínyítő szűrő</a:t>
            </a:r>
            <a:br>
              <a:rPr lang="hu">
                <a:solidFill>
                  <a:schemeClr val="accent5"/>
                </a:solidFill>
              </a:rPr>
            </a:br>
            <a:r>
              <a:rPr lang="hu">
                <a:solidFill>
                  <a:schemeClr val="accent5"/>
                </a:solidFill>
              </a:rPr>
              <a:t>Nagyító szűrő</a:t>
            </a:r>
            <a:br>
              <a:rPr lang="hu">
                <a:solidFill>
                  <a:schemeClr val="accent5"/>
                </a:solidFill>
              </a:rPr>
            </a:br>
            <a:r>
              <a:rPr lang="hu">
                <a:solidFill>
                  <a:schemeClr val="accent5"/>
                </a:solidFill>
              </a:rPr>
              <a:t>Ismétlés vagy nyújtás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1698" name="Shape 1698"/>
          <p:cNvCxnSpPr/>
          <p:nvPr/>
        </p:nvCxnSpPr>
        <p:spPr>
          <a:xfrm flipH="1" rot="10800000">
            <a:off x="6131275" y="4120450"/>
            <a:ext cx="557400" cy="20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99" name="Shape 1699"/>
          <p:cNvCxnSpPr>
            <a:endCxn id="1697" idx="1"/>
          </p:cNvCxnSpPr>
          <p:nvPr/>
        </p:nvCxnSpPr>
        <p:spPr>
          <a:xfrm>
            <a:off x="6159425" y="4332100"/>
            <a:ext cx="460200" cy="3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00" name="Shape 1700"/>
          <p:cNvCxnSpPr/>
          <p:nvPr/>
        </p:nvCxnSpPr>
        <p:spPr>
          <a:xfrm>
            <a:off x="6159475" y="4325050"/>
            <a:ext cx="493800" cy="2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1" name="Shape 1701"/>
          <p:cNvSpPr txBox="1"/>
          <p:nvPr/>
        </p:nvSpPr>
        <p:spPr>
          <a:xfrm>
            <a:off x="91725" y="1023075"/>
            <a:ext cx="1044300" cy="372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Shape 1702"/>
          <p:cNvSpPr txBox="1"/>
          <p:nvPr/>
        </p:nvSpPr>
        <p:spPr>
          <a:xfrm>
            <a:off x="91725" y="1135975"/>
            <a:ext cx="1044300" cy="63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Fragment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shader</a:t>
            </a:r>
            <a:endParaRPr b="1"/>
          </a:p>
        </p:txBody>
      </p:sp>
      <p:cxnSp>
        <p:nvCxnSpPr>
          <p:cNvPr id="1703" name="Shape 1703"/>
          <p:cNvCxnSpPr/>
          <p:nvPr/>
        </p:nvCxnSpPr>
        <p:spPr>
          <a:xfrm flipH="1" rot="10800000">
            <a:off x="5586600" y="4549425"/>
            <a:ext cx="557400" cy="20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4" name="Shape 1704"/>
          <p:cNvSpPr txBox="1"/>
          <p:nvPr/>
        </p:nvSpPr>
        <p:spPr>
          <a:xfrm>
            <a:off x="91725" y="2567625"/>
            <a:ext cx="1044300" cy="63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GPU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(hardver)</a:t>
            </a:r>
            <a:endParaRPr b="1"/>
          </a:p>
        </p:txBody>
      </p:sp>
      <p:sp>
        <p:nvSpPr>
          <p:cNvPr id="1705" name="Shape 1705"/>
          <p:cNvSpPr txBox="1"/>
          <p:nvPr/>
        </p:nvSpPr>
        <p:spPr>
          <a:xfrm>
            <a:off x="98800" y="3999275"/>
            <a:ext cx="1044300" cy="63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GPU memória</a:t>
            </a:r>
            <a:endParaRPr b="1"/>
          </a:p>
        </p:txBody>
      </p:sp>
      <p:sp>
        <p:nvSpPr>
          <p:cNvPr id="1706" name="Shape 1706"/>
          <p:cNvSpPr/>
          <p:nvPr/>
        </p:nvSpPr>
        <p:spPr>
          <a:xfrm>
            <a:off x="3000025" y="1023075"/>
            <a:ext cx="1484400" cy="637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sampler2D tex2;</a:t>
            </a:r>
            <a:endParaRPr/>
          </a:p>
        </p:txBody>
      </p:sp>
      <p:sp>
        <p:nvSpPr>
          <p:cNvPr id="1707" name="Shape 1707"/>
          <p:cNvSpPr/>
          <p:nvPr/>
        </p:nvSpPr>
        <p:spPr>
          <a:xfrm>
            <a:off x="5262025" y="1023075"/>
            <a:ext cx="1484400" cy="637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uniform sampler2D tex3;</a:t>
            </a:r>
            <a:endParaRPr/>
          </a:p>
        </p:txBody>
      </p:sp>
      <p:sp>
        <p:nvSpPr>
          <p:cNvPr id="1708" name="Shape 1708"/>
          <p:cNvSpPr txBox="1"/>
          <p:nvPr/>
        </p:nvSpPr>
        <p:spPr>
          <a:xfrm>
            <a:off x="4570600" y="766225"/>
            <a:ext cx="801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>
                <a:solidFill>
                  <a:srgbClr val="FFFFFF"/>
                </a:solidFill>
              </a:rPr>
              <a:t>...</a:t>
            </a:r>
            <a:endParaRPr sz="4800">
              <a:solidFill>
                <a:srgbClr val="FFFFFF"/>
              </a:solidFill>
            </a:endParaRPr>
          </a:p>
        </p:txBody>
      </p:sp>
      <p:cxnSp>
        <p:nvCxnSpPr>
          <p:cNvPr id="1709" name="Shape 1709"/>
          <p:cNvCxnSpPr/>
          <p:nvPr/>
        </p:nvCxnSpPr>
        <p:spPr>
          <a:xfrm rot="10800000">
            <a:off x="2377700" y="3168075"/>
            <a:ext cx="176400" cy="740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0" name="Shape 1710"/>
          <p:cNvSpPr txBox="1"/>
          <p:nvPr/>
        </p:nvSpPr>
        <p:spPr>
          <a:xfrm>
            <a:off x="2476500" y="3286500"/>
            <a:ext cx="60735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hu" sz="1800">
                <a:solidFill>
                  <a:srgbClr val="FFFFFF"/>
                </a:solidFill>
              </a:rPr>
              <a:t>lépés : textúra hozzárendelése mintavételezőhöz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711" name="Shape 1711"/>
          <p:cNvCxnSpPr/>
          <p:nvPr/>
        </p:nvCxnSpPr>
        <p:spPr>
          <a:xfrm flipH="1" rot="10800000">
            <a:off x="2335525" y="1742775"/>
            <a:ext cx="1269900" cy="77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2" name="Shape 1712"/>
          <p:cNvSpPr txBox="1"/>
          <p:nvPr/>
        </p:nvSpPr>
        <p:spPr>
          <a:xfrm>
            <a:off x="3000025" y="1969600"/>
            <a:ext cx="60735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FFFF"/>
                </a:solidFill>
              </a:rPr>
              <a:t>2. lépés : mintavételező hozzárendelése változóhoz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18" name="Shape 1718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Textúrázzuk fel a parametrikus hengerpalástot!</a:t>
            </a:r>
            <a:br>
              <a:rPr lang="hu" sz="1700"/>
            </a:br>
            <a:r>
              <a:rPr lang="hu" sz="1700"/>
              <a:t>(2015-ös ZH részfeladat (ott kellettek a lezáró </a:t>
            </a:r>
            <a:br>
              <a:rPr lang="hu" sz="1700"/>
            </a:br>
            <a:r>
              <a:rPr lang="hu" sz="1700"/>
              <a:t>körlapok is)) </a:t>
            </a:r>
            <a:r>
              <a:rPr lang="hu" sz="1700" u="sng">
                <a:solidFill>
                  <a:schemeClr val="hlink"/>
                </a:solidFill>
                <a:hlinkClick r:id="rId3"/>
              </a:rPr>
              <a:t>Textúra link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vert[i + j*(N + 1)].t = glm::vec2(3/4.0*v,u);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Megjegyzés:</a:t>
            </a:r>
            <a:br>
              <a:rPr lang="hu" sz="10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000">
                <a:latin typeface="Trebuchet MS"/>
                <a:ea typeface="Trebuchet MS"/>
                <a:cs typeface="Trebuchet MS"/>
                <a:sym typeface="Trebuchet MS"/>
              </a:rPr>
              <a:t>Az “u” a képen látható módon halad, azonban a textúrát</a:t>
            </a:r>
            <a:br>
              <a:rPr lang="hu" sz="10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000">
                <a:latin typeface="Trebuchet MS"/>
                <a:ea typeface="Trebuchet MS"/>
                <a:cs typeface="Trebuchet MS"/>
                <a:sym typeface="Trebuchet MS"/>
              </a:rPr>
              <a:t>fejjel lefele töltjük be, tehát “t” textúrakoordinátának az </a:t>
            </a:r>
            <a:br>
              <a:rPr lang="hu" sz="10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000">
                <a:latin typeface="Trebuchet MS"/>
                <a:ea typeface="Trebuchet MS"/>
                <a:cs typeface="Trebuchet MS"/>
                <a:sym typeface="Trebuchet MS"/>
              </a:rPr>
              <a:t>“u” épp jó lesz!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descr="plan1.png" id="1719" name="Shape 1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975" y="295125"/>
            <a:ext cx="33432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Shape 1720"/>
          <p:cNvSpPr txBox="1"/>
          <p:nvPr/>
        </p:nvSpPr>
        <p:spPr>
          <a:xfrm>
            <a:off x="6883775" y="0"/>
            <a:ext cx="1305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Arányok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721" name="Shape 17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700" y="1662950"/>
            <a:ext cx="5156550" cy="33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27" name="Shape 1727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Space billentyű hatására kezdjen el villogni az elem úgy, hogy a textúrája és színe között interpolálunk! A space újbóli megnyomására csak a textúra jelenjen meg rajta!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/>
              <a:t>“Küldjünk át” egy változót a fragment shaderbe, ami folyamatosan 1 és 0 között változik, majd a mix függvényt alkalmazzuk! (mint múlt órán)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h-ba: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bool villog = false;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keydown: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if (key.keysym.sym == SDLK_SPACE)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villog = !villog;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render: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if (villog)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glUniform1f(glGetUniformLocation(m_programID, "t"), abs(sin(SDL_GetTicks()/1000.0*2*M_PI)));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 else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glUniform1f(glGetUniformLocation(m_programID, "t"), 0);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728" name="Shape 1728"/>
          <p:cNvSpPr txBox="1"/>
          <p:nvPr/>
        </p:nvSpPr>
        <p:spPr>
          <a:xfrm>
            <a:off x="4147650" y="2484725"/>
            <a:ext cx="44667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shader:</a:t>
            </a:r>
            <a:endParaRPr sz="1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uniform float t;</a:t>
            </a:r>
            <a:endParaRPr sz="10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 main()</a:t>
            </a:r>
            <a:endParaRPr sz="10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	fs_out_col = mix(texture(texImage, vs_out_tex0.st), vec4(vs_out_col, 1), t) ;</a:t>
            </a:r>
            <a:endParaRPr sz="10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34" name="Shape 1734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Rajzoljunk ki az XZ síkba 20x20-as gridet az elemekből!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735" name="Shape 1735"/>
          <p:cNvSpPr txBox="1"/>
          <p:nvPr/>
        </p:nvSpPr>
        <p:spPr>
          <a:xfrm>
            <a:off x="396400" y="1943325"/>
            <a:ext cx="7570200" cy="17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i = 0; i &lt; 20; ++i)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j = 0; j &lt; 20 ;++j)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m_matWorld = glm::translate&lt;float&gt;(glm::vec3((i - 10)*1.5, 0, (j - 10)*1.5))*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glm::rotate&lt;float&gt;(SDL_GetTicks() / 2000.0 * 2 * M_PI, glm::vec3(0, 1, 0))*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glm::rotate&lt;float&gt;(M_PI / 2.0, glm::vec3(0, 0, 1));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mvp = m_matProj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m_matView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glUniformMatrix4fv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 m_loc_mvp,1,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GL_FALSE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,&amp;(mvp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glDrawElements(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,3*2*(N)*(M),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11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Double buffering</a:t>
            </a:r>
            <a:br>
              <a:rPr lang="hu"/>
            </a:br>
            <a:r>
              <a:rPr lang="hu"/>
              <a:t>+ V-sync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433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Jó ez a megoldás?</a:t>
            </a:r>
            <a:br>
              <a:rPr lang="hu"/>
            </a:br>
            <a:r>
              <a:rPr lang="hu"/>
              <a:t>Aránylag: Screen tearing nincs, de minimum annyi FPS-sel kell tudnia renderelni a GPU-nak, amennyi a monitor frissítési rátája, hogy élvezhető legyen. A maximum FPS a monitor frissítési rátája lesz. Ha pl 55 FPS-sel tudna renderelni a GPU-&gt; 60/2 FPS lesz belőle</a:t>
            </a:r>
            <a:endParaRPr/>
          </a:p>
        </p:txBody>
      </p:sp>
      <p:pic>
        <p:nvPicPr>
          <p:cNvPr descr="doublebuffer.png"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400" y="113700"/>
            <a:ext cx="6612651" cy="36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311700" y="1201475"/>
            <a:ext cx="27558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 technika megegyezik a Double buffereléssel, annyi különbséggel, hogy bevárjuk míg a monitor befejezi a kép kirajzolását és VBLANK állapotba lép, ekkor swapolunk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41" name="Shape 1741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Mozgassuk őket az (i,j) koordinátájuknak megfelelően az y tengely irányába az </a:t>
            </a:r>
            <a:br>
              <a:rPr lang="hu" sz="1700"/>
            </a:br>
            <a:r>
              <a:rPr lang="hu" sz="1700"/>
              <a:t>(y = ) f(i,j) = </a:t>
            </a:r>
            <a:r>
              <a:rPr lang="hu" sz="1700">
                <a:solidFill>
                  <a:schemeClr val="accent5"/>
                </a:solidFill>
              </a:rPr>
              <a:t>1/sqrt(i*i+j*j)*sin(sqrt(i*i+j*j)-t)*c</a:t>
            </a:r>
            <a:r>
              <a:rPr lang="hu" sz="1700"/>
              <a:t>, ahol c valamilyen konstans, t pedig az idő fóüggvényében változik.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b="1" lang="hu">
                <a:solidFill>
                  <a:srgbClr val="6AA84F"/>
                </a:solidFill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descr="download" id="1742" name="Shape 1742"/>
          <p:cNvPicPr preferRelativeResize="0"/>
          <p:nvPr/>
        </p:nvPicPr>
        <p:blipFill rotWithShape="1">
          <a:blip r:embed="rId3">
            <a:alphaModFix/>
          </a:blip>
          <a:srcRect b="15724" l="14473" r="15029" t="17107"/>
          <a:stretch/>
        </p:blipFill>
        <p:spPr>
          <a:xfrm>
            <a:off x="2715850" y="1727950"/>
            <a:ext cx="4302350" cy="30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48" name="Shape 1748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749" name="Shape 1749"/>
          <p:cNvSpPr txBox="1"/>
          <p:nvPr/>
        </p:nvSpPr>
        <p:spPr>
          <a:xfrm>
            <a:off x="212650" y="2171825"/>
            <a:ext cx="8788500" cy="21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i = 0; i &lt; 20; ++i)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j = 0; j &lt; 20 ;++j)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m_matWorld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				glm::translate&lt;</a:t>
            </a:r>
            <a:r>
              <a:rPr lang="hu" sz="9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&gt;(0, 1/sqrt(pow((i-10), 2)+pow((j-10), 2))*5*sin(sqrt(pow((i-10),2) + pow((j-10),2))-SDL_GetTicks()/1000.0*</a:t>
            </a:r>
            <a:r>
              <a:rPr lang="hu" sz="900">
                <a:solidFill>
                  <a:srgbClr val="6F008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*2),0)</a:t>
            </a:r>
            <a:endParaRPr sz="9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glm::translate&lt;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&gt;((i-10)*1.5, 0, (j-10)*1.5)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&gt;(90, 0, 0,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mvp = m_matProj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m_matView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glUniformMatrix4fv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 m_loc_mvp,1,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GL_FALSE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,&amp;(mvp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glDrawElements(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,3*2*(N)*(M),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55" name="Shape 1755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Mindig színt alkalmazzunk a hengerekre a shaderben! Az egyes hengerek színe az előző függvény szerint változzon (például a vörös összetevője, a másik kettő lehet konstans 0).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b="1" lang="hu">
                <a:solidFill>
                  <a:srgbClr val="6AA84F"/>
                </a:solidFill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pic>
        <p:nvPicPr>
          <p:cNvPr descr="download" id="1756" name="Shape 1756"/>
          <p:cNvPicPr preferRelativeResize="0"/>
          <p:nvPr/>
        </p:nvPicPr>
        <p:blipFill rotWithShape="1">
          <a:blip r:embed="rId3">
            <a:alphaModFix/>
          </a:blip>
          <a:srcRect b="4963" l="13859" r="14290" t="16370"/>
          <a:stretch/>
        </p:blipFill>
        <p:spPr>
          <a:xfrm>
            <a:off x="2067800" y="1343075"/>
            <a:ext cx="4379699" cy="35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62" name="Shape 1762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  <p:sp>
        <p:nvSpPr>
          <p:cNvPr id="1763" name="Shape 1763"/>
          <p:cNvSpPr txBox="1"/>
          <p:nvPr/>
        </p:nvSpPr>
        <p:spPr>
          <a:xfrm>
            <a:off x="177750" y="1814100"/>
            <a:ext cx="8788500" cy="21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i = 0; i &lt; 20; ++i)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j = 0; j &lt; 20 ;++j)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m_matWorld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900">
              <a:solidFill>
                <a:srgbClr val="0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glm::translate&lt;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&gt;(0, 1/sqrt(pow((i-10), 2)+pow((j-10), 2))*5*sin(sqrt(pow((i-10),2) + pow((j-10),2))-SDL_GetTicks()/1000.0*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*2),0)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glm::translate&lt;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&gt;((i-10)*1.5, 0, (j-10)*1.5)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glm::rotate&lt;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&gt;(90, 0, 0,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mat4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mvp = m_matProj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m_matView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m_matWorld;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glUniformMatrix4fv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 m_loc_mvp,1,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GL_FALSE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,&amp;(mvp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hu" sz="900">
                <a:solidFill>
                  <a:srgbClr val="6F008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glUniform1f</a:t>
            </a: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" sz="900">
                <a:solidFill>
                  <a:srgbClr val="6F008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glGetUniformLocation</a:t>
            </a: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(m_programID, </a:t>
            </a:r>
            <a:r>
              <a:rPr lang="hu" sz="900">
                <a:solidFill>
                  <a:srgbClr val="A3151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), sin(sqrt(pow((i-10),2)+pow((j-10),2))-SDL_GetTicks()/1000.0*</a:t>
            </a:r>
            <a:r>
              <a:rPr lang="hu" sz="900">
                <a:solidFill>
                  <a:srgbClr val="6F008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M_PI</a:t>
            </a:r>
            <a:r>
              <a:rPr lang="hu" sz="9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*2)*0.5+0.5);</a:t>
            </a:r>
            <a:endParaRPr sz="9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	glDrawElements(	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GL_TRIANGLES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,3*2*(N)*(M),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GL_UNSIGNED_SHORT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,0);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Shaderben: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uniform float c;</a:t>
            </a:r>
            <a:endParaRPr sz="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void main() {</a:t>
            </a:r>
            <a:endParaRPr sz="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	fs_out_col =vec4(c, c,0,0);</a:t>
            </a:r>
            <a:br>
              <a:rPr lang="hu" sz="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Shape 17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normálisok</a:t>
            </a:r>
            <a:endParaRPr/>
          </a:p>
        </p:txBody>
      </p:sp>
      <p:sp>
        <p:nvSpPr>
          <p:cNvPr id="1769" name="Shape 1769"/>
          <p:cNvSpPr txBox="1"/>
          <p:nvPr>
            <p:ph idx="1" type="body"/>
          </p:nvPr>
        </p:nvSpPr>
        <p:spPr>
          <a:xfrm>
            <a:off x="311700" y="1152475"/>
            <a:ext cx="8520600" cy="3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Egyelőre magyarázat nélkül, de szeretnénk a vertexekhez normálisokat tárolni.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 felület normálisának az adott pontban érintő síkra merőleges vektort nevezzük</a:t>
            </a:r>
            <a:br>
              <a:rPr lang="hu"/>
            </a:br>
            <a:r>
              <a:rPr lang="hu"/>
              <a:t>2D-ben az alábbi ábra szemlélteti: </a:t>
            </a:r>
            <a:endParaRPr/>
          </a:p>
        </p:txBody>
      </p:sp>
      <p:pic>
        <p:nvPicPr>
          <p:cNvPr id="1770" name="Shape 1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25" y="2700488"/>
            <a:ext cx="39243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375" y="2431900"/>
            <a:ext cx="3642475" cy="24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Shape 17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normálisok</a:t>
            </a:r>
            <a:endParaRPr/>
          </a:p>
        </p:txBody>
      </p:sp>
      <p:sp>
        <p:nvSpPr>
          <p:cNvPr id="1777" name="Shape 17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Index buffer nélküli kocka megadás a jobb oldalon. Ekkor minden vertexet háromszor adunk meg, három különböző normálvektorral.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Indexbufferes a bal oldalon, ekkor a normálisokból azt feltételezzük, hogy az eredeti felület valami lekerekített sarkú kocka.</a:t>
            </a:r>
            <a:br>
              <a:rPr lang="hu"/>
            </a:br>
            <a:r>
              <a:rPr lang="hu"/>
              <a:t>(Ez egy kockánál nem túl jó)</a:t>
            </a:r>
            <a:endParaRPr/>
          </a:p>
        </p:txBody>
      </p:sp>
      <p:pic>
        <p:nvPicPr>
          <p:cNvPr id="1778" name="Shape 1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663" y="2552850"/>
            <a:ext cx="40481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OBJ betöltés</a:t>
            </a:r>
            <a:endParaRPr/>
          </a:p>
        </p:txBody>
      </p:sp>
      <p:sp>
        <p:nvSpPr>
          <p:cNvPr id="1784" name="Shape 17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Mesh típusnál nézzük a Vertex definícióját!</a:t>
            </a:r>
            <a:br>
              <a:rPr lang="hu" sz="1400">
                <a:latin typeface="Arial"/>
                <a:ea typeface="Arial"/>
                <a:cs typeface="Arial"/>
                <a:sym typeface="Arial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struct Vertex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	glm::vec3 position;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	glm::vec3 normal;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	glm::vec2 texcoord;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};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Láthatjuk, hogy a color-t átneveztük normalra. A shadereinkkel továbbra is működni fog nyilván, mivel a csatornák indexeihez nem nyúltunk.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1790" name="Shape 1790"/>
          <p:cNvSpPr txBox="1"/>
          <p:nvPr>
            <p:ph idx="1" type="body"/>
          </p:nvPr>
        </p:nvSpPr>
        <p:spPr>
          <a:xfrm>
            <a:off x="115950" y="572700"/>
            <a:ext cx="89697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A talaj textúrája legyen a </a:t>
            </a:r>
            <a:r>
              <a:rPr lang="hu" sz="1700" u="sng">
                <a:solidFill>
                  <a:schemeClr val="hlink"/>
                </a:solidFill>
                <a:hlinkClick r:id="rId3"/>
              </a:rPr>
              <a:t>wood.bmp</a:t>
            </a:r>
            <a:r>
              <a:rPr lang="hu" sz="1700"/>
              <a:t>!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.h-ba:</a:t>
            </a:r>
            <a:br>
              <a:rPr lang="hu" sz="1700"/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GLuint m_woodTextureID;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init()-be:</a:t>
            </a:r>
            <a:br>
              <a:rPr lang="hu" sz="1700"/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m_woodTextureID = TextureFromFile("wood.bmp");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drawGround()-ba kirajzolás előtt: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glBindTexture(GL_TEXTURE_2D, m_woodTextureID);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hu">
                <a:solidFill>
                  <a:srgbClr val="6AA84F"/>
                </a:solidFill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9. Gyakorlat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Shape 18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Szünet után kisZH!</a:t>
            </a:r>
            <a:endParaRPr/>
          </a:p>
        </p:txBody>
      </p:sp>
      <p:sp>
        <p:nvSpPr>
          <p:cNvPr id="1801" name="Shape 18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{7,8,9}. gyakorlat anyagából (tehát a mai anyag is benne lesz.)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4 kérdés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Egyéb bufferelési technikák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25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Mi Double bufferelést használunk Vsync-kel.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De egyéb technikák is léteznek: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Triple buffering: Ismét külön sebességgel tud dolgozni a monitor és GPU (gyakorlatban nem elterjedt)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Freesync, G-sync : Adaptív rendszer, monitor frissítési rátáját állítja folyamatosan, így az csak az új képkockák elkészültekor frissíti a képet. (Azért van egy maximum várakozási ideje is, amit ha túllép, akkor a jelenlegit jeleníti meg újból)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Quad buffering: Double bufferelés elnevezése sztereoszkopikus (VR) renderelésnél (Azért nem ilyen egyszerű a helyzet… -&gt; +Timewarp)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 txBox="1"/>
          <p:nvPr>
            <p:ph type="title"/>
          </p:nvPr>
        </p:nvSpPr>
        <p:spPr>
          <a:xfrm>
            <a:off x="311700" y="13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pic>
        <p:nvPicPr>
          <p:cNvPr id="1807" name="Shape 1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250" y="284253"/>
            <a:ext cx="3174450" cy="17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25" y="351263"/>
            <a:ext cx="2336900" cy="15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63" y="2482275"/>
            <a:ext cx="40481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Shape 1810"/>
          <p:cNvSpPr txBox="1"/>
          <p:nvPr/>
        </p:nvSpPr>
        <p:spPr>
          <a:xfrm>
            <a:off x="4296825" y="2300100"/>
            <a:ext cx="43320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	struct Vertex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		glm::vec3 position;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		glm::vec3 normal;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		glm::vec2 texcoord;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	};</a:t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Shape 1815"/>
          <p:cNvSpPr/>
          <p:nvPr/>
        </p:nvSpPr>
        <p:spPr>
          <a:xfrm>
            <a:off x="5369100" y="0"/>
            <a:ext cx="3774900" cy="362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Shape 18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Kamera megvalósítása</a:t>
            </a:r>
            <a:endParaRPr/>
          </a:p>
        </p:txBody>
      </p:sp>
      <p:sp>
        <p:nvSpPr>
          <p:cNvPr id="1817" name="Shape 1817"/>
          <p:cNvSpPr txBox="1"/>
          <p:nvPr>
            <p:ph idx="1" type="body"/>
          </p:nvPr>
        </p:nvSpPr>
        <p:spPr>
          <a:xfrm>
            <a:off x="311700" y="1152475"/>
            <a:ext cx="8520600" cy="3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Két rész: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hu"/>
              <a:t>Körülnézés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hu"/>
              <a:t>Kamera mozgatása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Körülnézés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Gömbi koordináta rendszerben kijelölünk egy</a:t>
            </a:r>
            <a:br>
              <a:rPr lang="hu">
                <a:solidFill>
                  <a:schemeClr val="accent5"/>
                </a:solidFill>
              </a:rPr>
            </a:br>
            <a:r>
              <a:rPr lang="hu">
                <a:solidFill>
                  <a:schemeClr val="accent5"/>
                </a:solidFill>
              </a:rPr>
              <a:t>pontot</a:t>
            </a:r>
            <a:r>
              <a:rPr lang="hu"/>
              <a:t>, melyet fi,theta fog reprezentálni.</a:t>
            </a:r>
            <a:br>
              <a:rPr lang="hu"/>
            </a:br>
            <a:r>
              <a:rPr lang="hu"/>
              <a:t>A kamera a gömb origójában van, a sugarat mindegy mire állítjuk, a nézeti irány nem változik. </a:t>
            </a:r>
            <a:r>
              <a:rPr lang="hu">
                <a:solidFill>
                  <a:schemeClr val="accent5"/>
                </a:solidFill>
              </a:rPr>
              <a:t>fit, thetat az egérrel tudjuk változtatni</a:t>
            </a:r>
            <a:r>
              <a:rPr lang="hu"/>
              <a:t>.</a:t>
            </a:r>
            <a:br>
              <a:rPr lang="hu"/>
            </a:br>
            <a:r>
              <a:rPr lang="hu">
                <a:solidFill>
                  <a:schemeClr val="accent5"/>
                </a:solidFill>
              </a:rPr>
              <a:t>Majd ezt átváltjuk Descartes koordináta rendszerbe.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8" name="Shape 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88" y="142100"/>
            <a:ext cx="29051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Kamera megvalósítása</a:t>
            </a:r>
            <a:endParaRPr/>
          </a:p>
        </p:txBody>
      </p:sp>
      <p:sp>
        <p:nvSpPr>
          <p:cNvPr id="1824" name="Shape 18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Írjunk tehát egy polárból descartesbe váltó függvényt:</a:t>
            </a:r>
            <a:br>
              <a:rPr lang="hu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glm::vec3 CMyApp::toDesc(float fi, float theta) {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	return glm::vec3(sin(fi)*cos(theta), cos(fi), -sin(fi)*sin(theta));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Vegyük fel a h-ba a fi és theta változókat.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float fi = M_PI / 2.0;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float theta = M_PI / 2.0;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Majd inicializáljuk a jelenlegi szempozíciót és nézeti irányt!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glm::vec3 eye = glm::vec3(10,10,10);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glm::vec3 at = toDesc(fi, theta) + eye;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Kamera megvalósítása</a:t>
            </a:r>
            <a:endParaRPr/>
          </a:p>
        </p:txBody>
      </p:sp>
      <p:sp>
        <p:nvSpPr>
          <p:cNvPr id="1830" name="Shape 18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 felejtsük átírni az update()-ben a nézeti tr. mátrix gyártó függvény paramétereit!</a:t>
            </a:r>
            <a:br>
              <a:rPr lang="hu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m_matView = glm::lookAt(eye, at, glm::vec3( 0,  1,  0));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Majd az egérmozgatásnál updateljuk fit és thetat, illetve ezek alapján a nézeti irányt!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  <p:sp>
        <p:nvSpPr>
          <p:cNvPr id="1831" name="Shape 1831"/>
          <p:cNvSpPr txBox="1"/>
          <p:nvPr/>
        </p:nvSpPr>
        <p:spPr>
          <a:xfrm>
            <a:off x="464075" y="2393400"/>
            <a:ext cx="5172600" cy="126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CMyApp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::MouseMove(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SDL_MouseMotionEvent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&amp;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.state &amp; </a:t>
            </a:r>
            <a:r>
              <a:rPr lang="hu" sz="900">
                <a:solidFill>
                  <a:srgbClr val="6F008A"/>
                </a:solidFill>
                <a:latin typeface="Consolas"/>
                <a:ea typeface="Consolas"/>
                <a:cs typeface="Consolas"/>
                <a:sym typeface="Consolas"/>
              </a:rPr>
              <a:t>SDL_BUTTON_LMASK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theta -=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.xrel*0.005;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fi += 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.yrel*0.005;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fi = glm::clamp(fi, 0.001f, 3.13f);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at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toDesc(fi, theta)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eye;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Shape 18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Kamera megvalósítása</a:t>
            </a:r>
            <a:endParaRPr/>
          </a:p>
        </p:txBody>
      </p:sp>
      <p:sp>
        <p:nvSpPr>
          <p:cNvPr id="1837" name="Shape 18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Kamera mozgatása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Tároljunk el egy forward változót, ez lesz mindig az előre irány, amerre a W billentyű hatására megindul a kamera. (így kicsit redundáns lesz, de talán érthetőbb)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glm::vec3 forward = glm::vec3(at - eye);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Az egér mozgatásánál updateljük természetesen!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forward = glm::normalize(at-eye);</a:t>
            </a:r>
            <a:br>
              <a:rPr lang="hu"/>
            </a:b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Kamera megvalósítása</a:t>
            </a:r>
            <a:endParaRPr/>
          </a:p>
        </p:txBody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Majd írjuk meg a w billentyű eseményét!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switch (key.keysym.sym) {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case SDLK_w: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	eye += forward*glm::vec3(0.1);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	at = toDesc(fi, theta) + eye;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	break;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Kamera megvalósítása</a:t>
            </a:r>
            <a:endParaRPr/>
          </a:p>
        </p:txBody>
      </p:sp>
      <p:sp>
        <p:nvSpPr>
          <p:cNvPr id="1849" name="Shape 1849"/>
          <p:cNvSpPr txBox="1"/>
          <p:nvPr>
            <p:ph idx="1" type="body"/>
          </p:nvPr>
        </p:nvSpPr>
        <p:spPr>
          <a:xfrm>
            <a:off x="427875" y="1107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Illetve a maradék hármat!</a:t>
            </a:r>
            <a:br>
              <a:rPr lang="hu"/>
            </a:br>
            <a:r>
              <a:rPr lang="hu"/>
              <a:t>A jobbra és balra mozgatáshoz kereszt szorozzuk az előre és felfele mutató irányt.</a:t>
            </a:r>
            <a:br>
              <a:rPr lang="hu"/>
            </a:br>
            <a:r>
              <a:rPr lang="hu"/>
              <a:t>Ez merőleges lesz az előbbi kettőre, tehát pont jó.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Shape 1850"/>
          <p:cNvSpPr txBox="1"/>
          <p:nvPr/>
        </p:nvSpPr>
        <p:spPr>
          <a:xfrm>
            <a:off x="427875" y="2296675"/>
            <a:ext cx="7780800" cy="27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.keysym.sym)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F4F4F"/>
                </a:solidFill>
                <a:latin typeface="Consolas"/>
                <a:ea typeface="Consolas"/>
                <a:cs typeface="Consolas"/>
                <a:sym typeface="Consolas"/>
              </a:rPr>
              <a:t>SDLK_w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eye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forward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(0.1);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at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toDesc(fi, theta)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eye;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F4F4F"/>
                </a:solidFill>
                <a:latin typeface="Consolas"/>
                <a:ea typeface="Consolas"/>
                <a:cs typeface="Consolas"/>
                <a:sym typeface="Consolas"/>
              </a:rPr>
              <a:t>SDLK_s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eye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forward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(0.1);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at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toDesc(fi, theta)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eye;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F4F4F"/>
                </a:solidFill>
                <a:latin typeface="Consolas"/>
                <a:ea typeface="Consolas"/>
                <a:cs typeface="Consolas"/>
                <a:sym typeface="Consolas"/>
              </a:rPr>
              <a:t>SDLK_a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eye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glm::normalize(glm::cross(glm::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1, 0),forward))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(0.1);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at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toDesc(fi, theta)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eye;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F4F4F"/>
                </a:solidFill>
                <a:latin typeface="Consolas"/>
                <a:ea typeface="Consolas"/>
                <a:cs typeface="Consolas"/>
                <a:sym typeface="Consolas"/>
              </a:rPr>
              <a:t>SDLK_d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eye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glm::normalize(glm::cross(glm::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1, 0), forward))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(0.1);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at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toDesc(fi, theta)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eye;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Árnyalás</a:t>
            </a:r>
            <a:endParaRPr/>
          </a:p>
        </p:txBody>
      </p:sp>
      <p:pic>
        <p:nvPicPr>
          <p:cNvPr id="1856" name="Shape 1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212775"/>
            <a:ext cx="5903275" cy="332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7" name="Shape 1857"/>
          <p:cNvCxnSpPr/>
          <p:nvPr/>
        </p:nvCxnSpPr>
        <p:spPr>
          <a:xfrm rot="10800000">
            <a:off x="3772000" y="2934525"/>
            <a:ext cx="2926500" cy="1451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58" name="Shape 1858"/>
          <p:cNvCxnSpPr/>
          <p:nvPr/>
        </p:nvCxnSpPr>
        <p:spPr>
          <a:xfrm rot="10800000">
            <a:off x="4114725" y="2623675"/>
            <a:ext cx="2862900" cy="717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9" name="Shape 1859"/>
          <p:cNvSpPr txBox="1"/>
          <p:nvPr/>
        </p:nvSpPr>
        <p:spPr>
          <a:xfrm>
            <a:off x="6977625" y="2352550"/>
            <a:ext cx="21213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Árnyalás : A fényforrások segítségével az </a:t>
            </a:r>
            <a:r>
              <a:rPr lang="hu">
                <a:solidFill>
                  <a:schemeClr val="accent5"/>
                </a:solidFill>
              </a:rPr>
              <a:t>objektum saját színét </a:t>
            </a:r>
            <a:r>
              <a:rPr lang="hu">
                <a:solidFill>
                  <a:schemeClr val="accent3"/>
                </a:solidFill>
              </a:rPr>
              <a:t>számítjuk ki minden fragmentjére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60" name="Shape 1860"/>
          <p:cNvSpPr txBox="1"/>
          <p:nvPr/>
        </p:nvSpPr>
        <p:spPr>
          <a:xfrm>
            <a:off x="6755250" y="3947475"/>
            <a:ext cx="2001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Vetett árnyék : BSc-s grafikán nem foglalkozunk vele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Shape 1865"/>
          <p:cNvPicPr preferRelativeResize="0"/>
          <p:nvPr/>
        </p:nvPicPr>
        <p:blipFill rotWithShape="1">
          <a:blip r:embed="rId3">
            <a:alphaModFix/>
          </a:blip>
          <a:srcRect b="16915" l="0" r="0" t="29923"/>
          <a:stretch/>
        </p:blipFill>
        <p:spPr>
          <a:xfrm>
            <a:off x="1041125" y="295025"/>
            <a:ext cx="6934200" cy="26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Shape 1866"/>
          <p:cNvSpPr txBox="1"/>
          <p:nvPr/>
        </p:nvSpPr>
        <p:spPr>
          <a:xfrm>
            <a:off x="512975" y="3141925"/>
            <a:ext cx="79905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3"/>
                </a:solidFill>
              </a:rPr>
              <a:t>Mi lokális illuminációt fogunk megvalósítani : </a:t>
            </a:r>
            <a:r>
              <a:rPr lang="hu" sz="2400">
                <a:solidFill>
                  <a:schemeClr val="accent5"/>
                </a:solidFill>
              </a:rPr>
              <a:t>Csak a fényforrások vannak hatással az objektumokra</a:t>
            </a:r>
            <a:r>
              <a:rPr lang="hu" sz="2400">
                <a:solidFill>
                  <a:schemeClr val="accent3"/>
                </a:solidFill>
              </a:rPr>
              <a:t>, egymásra nincsenek hatással. A jobb oldali képen láthatjuk, hogy a jobb oldali objektum kicsit elpirul a piros objektum által visszavert fény miatt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/>
          <p:nvPr>
            <p:ph type="title"/>
          </p:nvPr>
        </p:nvSpPr>
        <p:spPr>
          <a:xfrm>
            <a:off x="311700" y="9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Anyagtulajdonságok</a:t>
            </a:r>
            <a:endParaRPr/>
          </a:p>
        </p:txBody>
      </p:sp>
      <p:sp>
        <p:nvSpPr>
          <p:cNvPr id="1872" name="Shape 1872"/>
          <p:cNvSpPr txBox="1"/>
          <p:nvPr>
            <p:ph idx="1" type="body"/>
          </p:nvPr>
        </p:nvSpPr>
        <p:spPr>
          <a:xfrm>
            <a:off x="311700" y="722675"/>
            <a:ext cx="85206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Minden anyag rendelkezik tulajdonságokkal, nálunk ez három paramétert fog jelenteni: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hu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Ambiens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tulajdonság : alapból milyen fényes az objektumunk </a:t>
            </a:r>
            <a:r>
              <a:rPr lang="hu"/>
              <a:t>(R,G,B hullámhosszakon)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hu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Diffúz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tulajdonság : mennyire matt az anyag </a:t>
            </a:r>
            <a:r>
              <a:rPr lang="hu"/>
              <a:t>(R,G,B </a:t>
            </a:r>
            <a:br>
              <a:rPr lang="hu"/>
            </a:br>
            <a:r>
              <a:rPr lang="hu"/>
              <a:t>hullámhosszakon)</a:t>
            </a:r>
            <a:br>
              <a:rPr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(a beérkező fénysugarakat minden irányba visszaveri </a:t>
            </a:r>
            <a:br>
              <a:rPr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egyenletesen)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Spekuláris</a:t>
            </a: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tulajdonság : mennyire </a:t>
            </a:r>
            <a:br>
              <a:rPr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plasztikus/műanyagszerű/üvegszerű</a:t>
            </a:r>
            <a:br>
              <a:rPr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 az objektumunk </a:t>
            </a:r>
            <a:r>
              <a:rPr lang="hu"/>
              <a:t>(R,G,B hullámhosszakon)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3" name="Shape 1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025" y="2313186"/>
            <a:ext cx="1304475" cy="13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Shape 1874"/>
          <p:cNvPicPr preferRelativeResize="0"/>
          <p:nvPr/>
        </p:nvPicPr>
        <p:blipFill rotWithShape="1">
          <a:blip r:embed="rId4">
            <a:alphaModFix/>
          </a:blip>
          <a:srcRect b="7266" l="34601" r="32566" t="9016"/>
          <a:stretch/>
        </p:blipFill>
        <p:spPr>
          <a:xfrm>
            <a:off x="5294975" y="3617650"/>
            <a:ext cx="893176" cy="15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SDL koordináta rendszer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Mértékegysége : pixel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Shape 181"/>
          <p:cNvCxnSpPr/>
          <p:nvPr/>
        </p:nvCxnSpPr>
        <p:spPr>
          <a:xfrm>
            <a:off x="461525" y="2040025"/>
            <a:ext cx="2187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2" name="Shape 182"/>
          <p:cNvCxnSpPr/>
          <p:nvPr/>
        </p:nvCxnSpPr>
        <p:spPr>
          <a:xfrm>
            <a:off x="501648" y="2017333"/>
            <a:ext cx="0" cy="1987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3" name="Shape 183"/>
          <p:cNvSpPr txBox="1"/>
          <p:nvPr/>
        </p:nvSpPr>
        <p:spPr>
          <a:xfrm>
            <a:off x="2695475" y="1775194"/>
            <a:ext cx="448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6"/>
                </a:solidFill>
              </a:rPr>
              <a:t>X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97616" y="4018496"/>
            <a:ext cx="448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6"/>
                </a:solidFill>
              </a:rPr>
              <a:t>Y</a:t>
            </a:r>
            <a:endParaRPr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Fénytulajdonságok</a:t>
            </a:r>
            <a:endParaRPr/>
          </a:p>
        </p:txBody>
      </p:sp>
      <p:sp>
        <p:nvSpPr>
          <p:cNvPr id="1880" name="Shape 18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Milyen színű az </a:t>
            </a:r>
            <a:r>
              <a:rPr lang="hu">
                <a:solidFill>
                  <a:schemeClr val="accent5"/>
                </a:solidFill>
              </a:rPr>
              <a:t>ambiens</a:t>
            </a:r>
            <a:r>
              <a:rPr lang="hu"/>
              <a:t> modellben (R,G,B hullámhosszakon)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Milyen színű a </a:t>
            </a:r>
            <a:r>
              <a:rPr lang="hu">
                <a:solidFill>
                  <a:schemeClr val="accent5"/>
                </a:solidFill>
              </a:rPr>
              <a:t>diffúz </a:t>
            </a:r>
            <a:r>
              <a:rPr lang="hu"/>
              <a:t>modellben (R,G,B hullámhosszakon)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Milyen színű a </a:t>
            </a:r>
            <a:r>
              <a:rPr lang="hu">
                <a:solidFill>
                  <a:schemeClr val="accent5"/>
                </a:solidFill>
              </a:rPr>
              <a:t>spekuláris </a:t>
            </a:r>
            <a:r>
              <a:rPr lang="hu"/>
              <a:t>modellben (R,G,B hullámhosszakon)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Tehát egy jelenetben, ha van egy pontszerű lámpánk, akkor HÁROM különböző színnel fogjuk jellemezni. A legtöbbször viszont ezek a színek megegyeznek.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 txBox="1"/>
          <p:nvPr>
            <p:ph type="title"/>
          </p:nvPr>
        </p:nvSpPr>
        <p:spPr>
          <a:xfrm>
            <a:off x="311700" y="15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Fényforrások alaptípusai</a:t>
            </a:r>
            <a:endParaRPr/>
          </a:p>
        </p:txBody>
      </p:sp>
      <p:sp>
        <p:nvSpPr>
          <p:cNvPr id="1886" name="Shape 1886"/>
          <p:cNvSpPr txBox="1"/>
          <p:nvPr>
            <p:ph idx="1" type="body"/>
          </p:nvPr>
        </p:nvSpPr>
        <p:spPr>
          <a:xfrm>
            <a:off x="311700" y="785650"/>
            <a:ext cx="8520600" cy="4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Irányfényforrás</a:t>
            </a:r>
            <a:r>
              <a:rPr lang="hu"/>
              <a:t> : Minden pontba ugyanabból az irányból érkeznek a sugarak. Ilyen például a Föld és Nap viszonya.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chemeClr val="accent5"/>
                </a:solidFill>
              </a:rPr>
              <a:t>Pontszerű fényforrás</a:t>
            </a:r>
            <a:r>
              <a:rPr lang="hu"/>
              <a:t>: Egy pontból érkeznek a fénysugarak</a:t>
            </a:r>
            <a:endParaRPr/>
          </a:p>
        </p:txBody>
      </p:sp>
      <p:sp>
        <p:nvSpPr>
          <p:cNvPr id="1887" name="Shape 1887"/>
          <p:cNvSpPr txBox="1"/>
          <p:nvPr/>
        </p:nvSpPr>
        <p:spPr>
          <a:xfrm>
            <a:off x="3684175" y="1331725"/>
            <a:ext cx="4593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8" name="Shape 1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00" y="1250051"/>
            <a:ext cx="2200925" cy="14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Shape 1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750" y="3228700"/>
            <a:ext cx="2356825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Shape 18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5" name="Shape 1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50" y="1108450"/>
            <a:ext cx="8412302" cy="3829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6" name="Shape 1896"/>
          <p:cNvCxnSpPr/>
          <p:nvPr/>
        </p:nvCxnSpPr>
        <p:spPr>
          <a:xfrm>
            <a:off x="1770325" y="2886750"/>
            <a:ext cx="4665000" cy="1132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97" name="Shape 1897"/>
          <p:cNvSpPr txBox="1"/>
          <p:nvPr/>
        </p:nvSpPr>
        <p:spPr>
          <a:xfrm>
            <a:off x="462525" y="2584700"/>
            <a:ext cx="1921800" cy="76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/>
              <a:t>Fragmentenként számítjuk ki</a:t>
            </a:r>
            <a:endParaRPr sz="1800"/>
          </a:p>
        </p:txBody>
      </p:sp>
      <p:sp>
        <p:nvSpPr>
          <p:cNvPr id="1898" name="Shape 1898"/>
          <p:cNvSpPr/>
          <p:nvPr/>
        </p:nvSpPr>
        <p:spPr>
          <a:xfrm>
            <a:off x="2169025" y="2420250"/>
            <a:ext cx="3763800" cy="303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Shape 1899"/>
          <p:cNvSpPr txBox="1"/>
          <p:nvPr/>
        </p:nvSpPr>
        <p:spPr>
          <a:xfrm>
            <a:off x="5299450" y="2584700"/>
            <a:ext cx="2009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FF"/>
                </a:solidFill>
              </a:rPr>
              <a:t>Összeadódnak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900" name="Shape 1900"/>
          <p:cNvSpPr txBox="1"/>
          <p:nvPr/>
        </p:nvSpPr>
        <p:spPr>
          <a:xfrm>
            <a:off x="311000" y="255175"/>
            <a:ext cx="81738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3"/>
                </a:solidFill>
              </a:rPr>
              <a:t>Az előbbi </a:t>
            </a:r>
            <a:r>
              <a:rPr lang="hu" sz="2400">
                <a:solidFill>
                  <a:schemeClr val="accent5"/>
                </a:solidFill>
              </a:rPr>
              <a:t>fény- és anyagtulajdonságokból</a:t>
            </a:r>
            <a:r>
              <a:rPr lang="hu" sz="2400">
                <a:solidFill>
                  <a:schemeClr val="accent3"/>
                </a:solidFill>
              </a:rPr>
              <a:t> rakjuk össze a modellt!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Illuminációs modellek</a:t>
            </a:r>
            <a:endParaRPr/>
          </a:p>
        </p:txBody>
      </p:sp>
      <p:sp>
        <p:nvSpPr>
          <p:cNvPr id="1906" name="Shape 19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Nem csak ez az egy létezik, viszont ez a legegyszerűbb olyan, ami már valósághű közeli élményt ad.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Fény modellek: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Empirikus : Megfigyeljük, hogy a való világban hogyan néz ki és (pl. próbálgatással) minél pontosabban megpróbáljuk reprodukálni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Fizikai törvények alapján : A világot leíró bonyolult fizikai formulák alapján próbáljuk meg reprodukálni. Legtöbbször egyszerűsítéseket is be kell vetnünk a számítási teljesítmény növelése miatt.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Shape 19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Normálisok transzformációja</a:t>
            </a:r>
            <a:endParaRPr/>
          </a:p>
        </p:txBody>
      </p:sp>
      <p:sp>
        <p:nvSpPr>
          <p:cNvPr id="1912" name="Shape 19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Vertexek normálisait az eredeti transzformáció inverz transzponáltjával transzformáljuk.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3" name="Shape 1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25" y="1965900"/>
            <a:ext cx="54102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Shape 1914"/>
          <p:cNvSpPr txBox="1"/>
          <p:nvPr/>
        </p:nvSpPr>
        <p:spPr>
          <a:xfrm>
            <a:off x="558200" y="3524700"/>
            <a:ext cx="1762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Eredeti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15" name="Shape 1915"/>
          <p:cNvSpPr txBox="1"/>
          <p:nvPr/>
        </p:nvSpPr>
        <p:spPr>
          <a:xfrm>
            <a:off x="2775975" y="3558375"/>
            <a:ext cx="1762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Hibás TR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16" name="Shape 1916"/>
          <p:cNvSpPr txBox="1"/>
          <p:nvPr/>
        </p:nvSpPr>
        <p:spPr>
          <a:xfrm>
            <a:off x="4451500" y="3558375"/>
            <a:ext cx="1762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Inv. Tra. TR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173" y="2830923"/>
            <a:ext cx="3146650" cy="2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Shape 1918"/>
          <p:cNvSpPr txBox="1"/>
          <p:nvPr/>
        </p:nvSpPr>
        <p:spPr>
          <a:xfrm>
            <a:off x="565225" y="4380925"/>
            <a:ext cx="5190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Megjegyzés : Vektor homogén koordinátája 0! (pontoknál 1)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/>
          <p:nvPr>
            <p:ph type="title"/>
          </p:nvPr>
        </p:nvSpPr>
        <p:spPr>
          <a:xfrm>
            <a:off x="311700" y="19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Phong árnyalás</a:t>
            </a:r>
            <a:endParaRPr/>
          </a:p>
        </p:txBody>
      </p:sp>
      <p:sp>
        <p:nvSpPr>
          <p:cNvPr id="1924" name="Shape 1924"/>
          <p:cNvSpPr txBox="1"/>
          <p:nvPr>
            <p:ph idx="1" type="body"/>
          </p:nvPr>
        </p:nvSpPr>
        <p:spPr>
          <a:xfrm>
            <a:off x="311700" y="961075"/>
            <a:ext cx="85206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Minden fragmentre kiszámítjuk az objektum színét: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ambiens modellben (mindhárom hullámhosszon)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diffúz modellben (mindhárom hullámhosszon)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spekuláris modellben (mindhárom hullámhosszon)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Mivel fragment műveletről van szó, a fragment shaderben fogjuk az árnyalást megvalósítani.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Mivel fénysugarakról van szó, ezért nagy valószínűséggel szeretnénk majd tudni, hogy az objektumainkról merre verődnek vissza még a VK-ben! </a:t>
            </a:r>
            <a:r>
              <a:rPr lang="hu">
                <a:solidFill>
                  <a:schemeClr val="accent5"/>
                </a:solidFill>
              </a:rPr>
              <a:t>Ehhez a vertex shaderben tovább kell adni a világ tr-rel (az inv. transzponáltjával) transzformált normálist</a:t>
            </a:r>
            <a:r>
              <a:rPr lang="hu"/>
              <a:t>, melyet az opengl automatikusan interpolál a háromszög vertexei alapján a keletkező fragmentekre.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Shape 19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Phong árnyalás</a:t>
            </a:r>
            <a:endParaRPr/>
          </a:p>
        </p:txBody>
      </p:sp>
      <p:sp>
        <p:nvSpPr>
          <p:cNvPr id="1930" name="Shape 19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Illetve a vertex shaderben a vertexek pozícióinak világ transzformációval transzformált verzióját is tovább kéne adni, hisz a fényforrásunk pozícióját a világ koordináta rendszerben fogjuk definiálni és ebben is szeretnénk dolgozni a fénysugarak vektoraival, </a:t>
            </a:r>
            <a:r>
              <a:rPr lang="hu">
                <a:solidFill>
                  <a:schemeClr val="accent5"/>
                </a:solidFill>
              </a:rPr>
              <a:t>a keletkező fragmentekhez ezért szeretnénk tudni</a:t>
            </a:r>
            <a:r>
              <a:rPr lang="hu"/>
              <a:t> a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hu">
                <a:solidFill>
                  <a:schemeClr val="accent5"/>
                </a:solidFill>
              </a:rPr>
              <a:t>világ koordináta rendszerbeli normálisukat 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hu">
                <a:solidFill>
                  <a:schemeClr val="accent5"/>
                </a:solidFill>
              </a:rPr>
              <a:t>világ koordináta rendszerbeli pozíciójukat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Az előbbit a világ tr inverz transzponáltjával, az utóbbit csak simán a világ transzformációval szorozzuk be a vertex shaderben és adjuk tovább.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1936" name="Shape 19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Vertex shaderben tehát alkalmazzuk a transzformációt és adjuk tovább a szükséges adatokat!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vs_out_normal  = (worldIT * vec4(vs_in_normal, 0)).xyz;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vs_out_pos = (world * vec4( vs_in_pos, 1 )).xyz;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Shape 19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Ambiens modell</a:t>
            </a:r>
            <a:endParaRPr/>
          </a:p>
        </p:txBody>
      </p:sp>
      <p:sp>
        <p:nvSpPr>
          <p:cNvPr id="1942" name="Shape 1942"/>
          <p:cNvSpPr txBox="1"/>
          <p:nvPr>
            <p:ph idx="1" type="body"/>
          </p:nvPr>
        </p:nvSpPr>
        <p:spPr>
          <a:xfrm>
            <a:off x="311700" y="1152475"/>
            <a:ext cx="85206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Igaz, hogy minden objektumnak más anyagtulajdonságai vannak, mi most egy globálisat fogunk alkalmazni az összesre (suzanne, talaj).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Vegyük fel az ambiens modellbeli anyagtulajdonságot!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vec4 Ka = vec4(1, 1, 1,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Illetve a fény ambiens modellbeli intenzitását!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vec4 La = vec4(0.1f, 0.1f, 0.1f,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És pozícióját!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vec3 light_pos = vec3( 0, 5, 0 );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Shape 1947"/>
          <p:cNvSpPr txBox="1"/>
          <p:nvPr>
            <p:ph type="title"/>
          </p:nvPr>
        </p:nvSpPr>
        <p:spPr>
          <a:xfrm>
            <a:off x="278250" y="8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Szín számítása</a:t>
            </a:r>
            <a:endParaRPr/>
          </a:p>
        </p:txBody>
      </p:sp>
      <p:sp>
        <p:nvSpPr>
          <p:cNvPr id="1948" name="Shape 1948"/>
          <p:cNvSpPr txBox="1"/>
          <p:nvPr>
            <p:ph idx="1" type="body"/>
          </p:nvPr>
        </p:nvSpPr>
        <p:spPr>
          <a:xfrm>
            <a:off x="311700" y="684300"/>
            <a:ext cx="8520600" cy="4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Mi történik, ha egy adott színű objektumra egy adott színű fénnyel rávilágítunk? Hullámhosszonként szorzódik az intenzitás.</a:t>
            </a:r>
            <a:endParaRPr/>
          </a:p>
        </p:txBody>
      </p:sp>
      <p:pic>
        <p:nvPicPr>
          <p:cNvPr id="1949" name="Shape 1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312" y="1464825"/>
            <a:ext cx="6287385" cy="35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3257325" y="2876075"/>
            <a:ext cx="99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Saját szín</a:t>
            </a:r>
            <a:endParaRPr/>
          </a:p>
        </p:txBody>
      </p:sp>
      <p:sp>
        <p:nvSpPr>
          <p:cNvPr id="1951" name="Shape 1951"/>
          <p:cNvSpPr txBox="1"/>
          <p:nvPr/>
        </p:nvSpPr>
        <p:spPr>
          <a:xfrm>
            <a:off x="5730650" y="2621775"/>
            <a:ext cx="143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Cián lámpa</a:t>
            </a:r>
            <a:endParaRPr/>
          </a:p>
        </p:txBody>
      </p:sp>
      <p:sp>
        <p:nvSpPr>
          <p:cNvPr id="1952" name="Shape 1952"/>
          <p:cNvSpPr txBox="1"/>
          <p:nvPr/>
        </p:nvSpPr>
        <p:spPr>
          <a:xfrm rot="5400720">
            <a:off x="1090387" y="3492069"/>
            <a:ext cx="143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Fehér lámpa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Információk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Tárgy honlapja: </a:t>
            </a:r>
            <a:r>
              <a:rPr lang="hu" u="sng">
                <a:solidFill>
                  <a:schemeClr val="hlink"/>
                </a:solidFill>
                <a:hlinkClick r:id="rId3"/>
              </a:rPr>
              <a:t>http://cg.elte.hu</a:t>
            </a:r>
            <a:br>
              <a:rPr lang="hu"/>
            </a:br>
            <a:r>
              <a:rPr lang="hu"/>
              <a:t>Honlapom, elérhetőségem:</a:t>
            </a:r>
            <a:r>
              <a:rPr lang="hu">
                <a:solidFill>
                  <a:schemeClr val="accent5"/>
                </a:solidFill>
              </a:rPr>
              <a:t> y{. , @}yepp.hu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 honlapomon eléritek a diákat az EDU menüpont alatt.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Konzultáció : Előzetes egyeztetés alapján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Emailek tárgyait kérem ellátni [BScCG] taggel.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SDL Függvények - Rajzolás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4A86E8"/>
                </a:solidFill>
              </a:rPr>
              <a:t>Rajzoló szín beállítása:</a:t>
            </a:r>
            <a:r>
              <a:rPr lang="hu" sz="1700"/>
              <a:t>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SDL_SetRenderDrawColor(ren,</a:t>
            </a:r>
            <a:r>
              <a:rPr b="1" lang="hu" sz="17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hu" sz="17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hu" sz="17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hu" sz="17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hu" sz="17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,Alpha);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4A86E8"/>
                </a:solidFill>
              </a:rPr>
              <a:t>Vonal rajzolás:</a:t>
            </a:r>
            <a:r>
              <a:rPr lang="hu" sz="1700"/>
              <a:t>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SDL_RenderDrawLine(ren, </a:t>
            </a:r>
            <a:r>
              <a:rPr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-25000"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,Y</a:t>
            </a:r>
            <a:r>
              <a:rPr baseline="-25000"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hu" sz="17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-25000" lang="hu" sz="17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hu" sz="17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,Y</a:t>
            </a:r>
            <a:r>
              <a:rPr baseline="-25000" lang="hu" sz="17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4A86E8"/>
                </a:solidFill>
              </a:rPr>
              <a:t>Pont rajzolás:</a:t>
            </a:r>
            <a:r>
              <a:rPr lang="hu" sz="1700"/>
              <a:t>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SDL_RenderDrawPoint(ren, X,Y);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4A86E8"/>
                </a:solidFill>
              </a:rPr>
              <a:t>Téglalap rajzolás:</a:t>
            </a:r>
            <a:r>
              <a:rPr lang="hu" sz="1700"/>
              <a:t> </a:t>
            </a:r>
            <a:br>
              <a:rPr lang="hu" sz="1700"/>
            </a:br>
            <a:r>
              <a:rPr lang="hu" sz="1700"/>
              <a:t>Téglalap objektum típusa: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SDL_Rect</a:t>
            </a:r>
            <a:br>
              <a:rPr lang="hu" sz="1700"/>
            </a:br>
            <a:r>
              <a:rPr lang="hu" sz="1700"/>
              <a:t>Tulajdonságai: x (bal felső sarok x koord), y (-||- y koord)</a:t>
            </a:r>
            <a:br>
              <a:rPr lang="hu" sz="1700"/>
            </a:br>
            <a:r>
              <a:rPr lang="hu" sz="1700"/>
              <a:t>			w (szélesség), h (magasság)</a:t>
            </a:r>
            <a:br>
              <a:rPr lang="hu" sz="1700"/>
            </a:br>
            <a:r>
              <a:rPr lang="hu" sz="1700"/>
              <a:t>Kirajzolása: </a:t>
            </a:r>
            <a:br>
              <a:rPr lang="hu" sz="1700"/>
            </a:br>
            <a:r>
              <a:rPr lang="hu" sz="1700"/>
              <a:t>Kitöltött: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SDL_RenderFillRect(ren, &amp;téglalapObjektum);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/>
              <a:t>Kontúr: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SDL_RenderDrawRect(ren, &amp;téglalapObjektum);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További objektumok ezek felhasználásával: Sokszög, Körvonal, Csillag, Ellipszis, Függvény grafikon, Mona Lisa stb..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Shape 19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Ambiens modell</a:t>
            </a:r>
            <a:endParaRPr/>
          </a:p>
        </p:txBody>
      </p:sp>
      <p:sp>
        <p:nvSpPr>
          <p:cNvPr id="1958" name="Shape 19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És végül mi lesz a szín a lámpás példa alapján?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vec4 ambient = La * Ka;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 végső szín pedig: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fs_out_col = (ambient) * texture(texture, vs_out_tex0.st);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/>
          <p:nvPr/>
        </p:nvSpPr>
        <p:spPr>
          <a:xfrm>
            <a:off x="6066525" y="3008100"/>
            <a:ext cx="2896200" cy="2135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6066525" y="1919625"/>
            <a:ext cx="2896200" cy="942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Shape 19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Diffúz modell pontszerű fényforrással</a:t>
            </a:r>
            <a:endParaRPr/>
          </a:p>
        </p:txBody>
      </p:sp>
      <p:sp>
        <p:nvSpPr>
          <p:cNvPr id="1966" name="Shape 1966"/>
          <p:cNvSpPr txBox="1"/>
          <p:nvPr>
            <p:ph idx="1" type="body"/>
          </p:nvPr>
        </p:nvSpPr>
        <p:spPr>
          <a:xfrm>
            <a:off x="311700" y="1152475"/>
            <a:ext cx="5607600" cy="3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Vegyük fel a diffúz modellbeli anyagtulajdonságot!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vec4 Ld = vec4(0.5f, 0.5f, 0.5f,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Illetve a fény diffúz modellbeli intenzitását!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vec4 Kd = vec4(0.75f, 0.25f, 0.125f,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Számítsuk ki a diffúz összetevőt!</a:t>
            </a:r>
            <a:br>
              <a:rPr lang="hu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vec3 normal = normalize( vs_out_normal ); 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//fragmenthez tartozó normális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vec3 toLight = normalize(light_pos - vs_out_pos); 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//fragmentből fénypoz-ba mutató vektor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float di = clamp( dot( toLight, normal), 0.0f, 1.0f 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vec4 diffuse = Ld*Kd*di;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7" name="Shape 1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63" y="406075"/>
            <a:ext cx="21812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Shape 1968"/>
          <p:cNvSpPr txBox="1"/>
          <p:nvPr/>
        </p:nvSpPr>
        <p:spPr>
          <a:xfrm>
            <a:off x="6123375" y="679625"/>
            <a:ext cx="22608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Mivel a normal és a toLight is normalizálva van már, a skaláris szorzat a közbezárt szög koszinuszát adja meg.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69" name="Shape 1969"/>
          <p:cNvSpPr/>
          <p:nvPr/>
        </p:nvSpPr>
        <p:spPr>
          <a:xfrm>
            <a:off x="6153475" y="2227275"/>
            <a:ext cx="200700" cy="200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0" name="Shape 1970"/>
          <p:cNvCxnSpPr/>
          <p:nvPr/>
        </p:nvCxnSpPr>
        <p:spPr>
          <a:xfrm rot="10800000">
            <a:off x="6354300" y="2327700"/>
            <a:ext cx="782400" cy="6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1" name="Shape 1971"/>
          <p:cNvSpPr/>
          <p:nvPr/>
        </p:nvSpPr>
        <p:spPr>
          <a:xfrm>
            <a:off x="8253675" y="2013250"/>
            <a:ext cx="6222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2" name="Shape 1972"/>
          <p:cNvCxnSpPr>
            <a:stCxn id="1971" idx="1"/>
          </p:cNvCxnSpPr>
          <p:nvPr/>
        </p:nvCxnSpPr>
        <p:spPr>
          <a:xfrm rot="10800000">
            <a:off x="7711875" y="2367700"/>
            <a:ext cx="5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3" name="Shape 1973"/>
          <p:cNvSpPr txBox="1"/>
          <p:nvPr/>
        </p:nvSpPr>
        <p:spPr>
          <a:xfrm>
            <a:off x="6514650" y="2053425"/>
            <a:ext cx="809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rgbClr val="FFFF00"/>
                </a:solidFill>
              </a:rPr>
              <a:t>toLight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974" name="Shape 1974"/>
          <p:cNvSpPr txBox="1"/>
          <p:nvPr/>
        </p:nvSpPr>
        <p:spPr>
          <a:xfrm>
            <a:off x="7636900" y="2051525"/>
            <a:ext cx="809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</a:rPr>
              <a:t>normal</a:t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1975" name="Shape 1975"/>
          <p:cNvSpPr txBox="1"/>
          <p:nvPr/>
        </p:nvSpPr>
        <p:spPr>
          <a:xfrm>
            <a:off x="6678675" y="2426813"/>
            <a:ext cx="1391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cos(theta) =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6" name="Shape 1976"/>
          <p:cNvSpPr/>
          <p:nvPr/>
        </p:nvSpPr>
        <p:spPr>
          <a:xfrm rot="-5400000">
            <a:off x="7969338" y="4879113"/>
            <a:ext cx="200700" cy="200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7" name="Shape 1977"/>
          <p:cNvCxnSpPr/>
          <p:nvPr/>
        </p:nvCxnSpPr>
        <p:spPr>
          <a:xfrm rot="5400000">
            <a:off x="7681863" y="4484488"/>
            <a:ext cx="782400" cy="6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8" name="Shape 1978"/>
          <p:cNvSpPr/>
          <p:nvPr/>
        </p:nvSpPr>
        <p:spPr>
          <a:xfrm>
            <a:off x="8253675" y="3029700"/>
            <a:ext cx="622200" cy="7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9" name="Shape 1979"/>
          <p:cNvCxnSpPr>
            <a:stCxn id="1978" idx="1"/>
          </p:cNvCxnSpPr>
          <p:nvPr/>
        </p:nvCxnSpPr>
        <p:spPr>
          <a:xfrm rot="10800000">
            <a:off x="7711875" y="3384150"/>
            <a:ext cx="5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80" name="Shape 1980"/>
          <p:cNvSpPr txBox="1"/>
          <p:nvPr/>
        </p:nvSpPr>
        <p:spPr>
          <a:xfrm rot="-5400000">
            <a:off x="7491138" y="4213588"/>
            <a:ext cx="809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rgbClr val="FFFF00"/>
                </a:solidFill>
              </a:rPr>
              <a:t>toLight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981" name="Shape 1981"/>
          <p:cNvSpPr txBox="1"/>
          <p:nvPr/>
        </p:nvSpPr>
        <p:spPr>
          <a:xfrm>
            <a:off x="7636900" y="3067975"/>
            <a:ext cx="809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</a:rPr>
              <a:t>normal</a:t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1982" name="Shape 1982"/>
          <p:cNvSpPr txBox="1"/>
          <p:nvPr/>
        </p:nvSpPr>
        <p:spPr>
          <a:xfrm>
            <a:off x="6354288" y="3649125"/>
            <a:ext cx="1391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cos(theta) = 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3" name="Shape 1983"/>
          <p:cNvSpPr txBox="1"/>
          <p:nvPr/>
        </p:nvSpPr>
        <p:spPr>
          <a:xfrm>
            <a:off x="8333950" y="2213900"/>
            <a:ext cx="541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Obj</a:t>
            </a:r>
            <a:endParaRPr/>
          </a:p>
        </p:txBody>
      </p:sp>
      <p:sp>
        <p:nvSpPr>
          <p:cNvPr id="1984" name="Shape 1984"/>
          <p:cNvSpPr txBox="1"/>
          <p:nvPr/>
        </p:nvSpPr>
        <p:spPr>
          <a:xfrm>
            <a:off x="8333950" y="3216900"/>
            <a:ext cx="541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Obj</a:t>
            </a:r>
            <a:endParaRPr/>
          </a:p>
        </p:txBody>
      </p:sp>
      <p:cxnSp>
        <p:nvCxnSpPr>
          <p:cNvPr id="1985" name="Shape 1985"/>
          <p:cNvCxnSpPr/>
          <p:nvPr/>
        </p:nvCxnSpPr>
        <p:spPr>
          <a:xfrm flipH="1">
            <a:off x="2214025" y="628725"/>
            <a:ext cx="3792300" cy="3651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86" name="Shape 1986"/>
          <p:cNvSpPr txBox="1"/>
          <p:nvPr/>
        </p:nvSpPr>
        <p:spPr>
          <a:xfrm>
            <a:off x="401325" y="4735500"/>
            <a:ext cx="4207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Hogy miért cos?</a:t>
            </a:r>
            <a:r>
              <a:rPr lang="hu"/>
              <a:t> </a:t>
            </a:r>
            <a:r>
              <a:rPr lang="hu" u="sng">
                <a:solidFill>
                  <a:schemeClr val="hlink"/>
                </a:solidFill>
                <a:hlinkClick r:id="rId4"/>
              </a:rPr>
              <a:t>Lambert-féle koszinusztörvény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Diffúz modell</a:t>
            </a:r>
            <a:endParaRPr/>
          </a:p>
        </p:txBody>
      </p:sp>
      <p:sp>
        <p:nvSpPr>
          <p:cNvPr id="1992" name="Shape 19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Majd adjuk hozzá a végső színhez. Emlékezzünk vissza, az egyes modellekben számolt intenzitások összeadódnak.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fs_out_col = (ambient + diffuse) * texture(texture, vs_out_tex0.st);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Shape 19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Spekuláris modell pontszerű fényforrással</a:t>
            </a:r>
            <a:endParaRPr/>
          </a:p>
        </p:txBody>
      </p:sp>
      <p:sp>
        <p:nvSpPr>
          <p:cNvPr id="1998" name="Shape 1998"/>
          <p:cNvSpPr txBox="1"/>
          <p:nvPr>
            <p:ph idx="1" type="body"/>
          </p:nvPr>
        </p:nvSpPr>
        <p:spPr>
          <a:xfrm>
            <a:off x="311700" y="1152475"/>
            <a:ext cx="8520600" cy="3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Ez már függ a kamera pozíciójától is!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Vegyük fel az spekuláris modellbeli anyagtulajdonságot!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vec4 Ks = vec4(0, 1,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Illetve a fény spekuláris modellbeli intenzitását!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vec4 Ls = vec4(1, 1, 1,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Mivel függ a kamerapozíciótól, ezért vegyünk fel egy ilyen változót!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uniform vec3 eye_pos = vec3(0, 15, 15);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Renderben (shader program aktiválása után ):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glUniform3fv(glGetUniformLocation(m_programID, "eye_pos"), 1, &amp;m_eye[0]);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Shape 20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Spekuláris modell pontszerű fényforrással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Shape 2009"/>
          <p:cNvSpPr txBox="1"/>
          <p:nvPr>
            <p:ph idx="1" type="body"/>
          </p:nvPr>
        </p:nvSpPr>
        <p:spPr>
          <a:xfrm>
            <a:off x="311700" y="1152475"/>
            <a:ext cx="8520600" cy="3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vec3 e = normalize( eye_pos - vs_out_pos );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vec3 r = reflect( -toLight, normal );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float si = pow( clamp( dot(e, r), 0.0f, 1.0f ), 12);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vec4 specular = Ls*Ks*si;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Harmadik sorral ugyanúgy, mint a diffúz színnél a skaláris</a:t>
            </a:r>
            <a:br>
              <a:rPr lang="hu" sz="14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szorzat segítségével számoljuk ki a szög</a:t>
            </a:r>
            <a:br>
              <a:rPr lang="hu" sz="14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koszinuszát.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Majd ezt még hatványozzuk is, így</a:t>
            </a:r>
            <a:br>
              <a:rPr lang="hu" sz="14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hamarabb lecseng, csak kisebb szögekből</a:t>
            </a:r>
            <a:br>
              <a:rPr lang="hu" sz="14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nézve fog csillanni.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Shape 2010"/>
          <p:cNvSpPr/>
          <p:nvPr/>
        </p:nvSpPr>
        <p:spPr>
          <a:xfrm>
            <a:off x="5772525" y="2301413"/>
            <a:ext cx="240900" cy="240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Shape 2011"/>
          <p:cNvSpPr/>
          <p:nvPr/>
        </p:nvSpPr>
        <p:spPr>
          <a:xfrm>
            <a:off x="6635050" y="3036600"/>
            <a:ext cx="1685400" cy="16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2" name="Shape 2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089240">
            <a:off x="4361950" y="4073750"/>
            <a:ext cx="1223000" cy="122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3" name="Shape 2013"/>
          <p:cNvCxnSpPr>
            <a:stCxn id="2011" idx="2"/>
          </p:cNvCxnSpPr>
          <p:nvPr/>
        </p:nvCxnSpPr>
        <p:spPr>
          <a:xfrm flipH="1">
            <a:off x="5558350" y="3879300"/>
            <a:ext cx="1076700" cy="488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14" name="Shape 2014"/>
          <p:cNvSpPr txBox="1"/>
          <p:nvPr/>
        </p:nvSpPr>
        <p:spPr>
          <a:xfrm>
            <a:off x="5832700" y="3799075"/>
            <a:ext cx="6219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00FF00"/>
                </a:solidFill>
              </a:rPr>
              <a:t>e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2015" name="Shape 2015"/>
          <p:cNvCxnSpPr/>
          <p:nvPr/>
        </p:nvCxnSpPr>
        <p:spPr>
          <a:xfrm>
            <a:off x="6240425" y="3223875"/>
            <a:ext cx="386400" cy="6555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16" name="Shape 2016"/>
          <p:cNvSpPr txBox="1"/>
          <p:nvPr/>
        </p:nvSpPr>
        <p:spPr>
          <a:xfrm>
            <a:off x="6240425" y="3046500"/>
            <a:ext cx="1137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FF"/>
                </a:solidFill>
              </a:rPr>
              <a:t>-toLight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017" name="Shape 2017"/>
          <p:cNvSpPr txBox="1"/>
          <p:nvPr/>
        </p:nvSpPr>
        <p:spPr>
          <a:xfrm>
            <a:off x="4715350" y="2200500"/>
            <a:ext cx="15717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00"/>
                </a:solidFill>
              </a:rPr>
              <a:t>fényforrás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2018" name="Shape 2018"/>
          <p:cNvCxnSpPr>
            <a:stCxn id="2011" idx="2"/>
          </p:cNvCxnSpPr>
          <p:nvPr/>
        </p:nvCxnSpPr>
        <p:spPr>
          <a:xfrm rot="10800000">
            <a:off x="4715350" y="3799200"/>
            <a:ext cx="1919700" cy="80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19" name="Shape 2019"/>
          <p:cNvSpPr txBox="1"/>
          <p:nvPr/>
        </p:nvSpPr>
        <p:spPr>
          <a:xfrm>
            <a:off x="4605500" y="3457875"/>
            <a:ext cx="735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9900"/>
                </a:solidFill>
              </a:rPr>
              <a:t>normal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2020" name="Shape 2020"/>
          <p:cNvCxnSpPr>
            <a:stCxn id="2011" idx="2"/>
          </p:cNvCxnSpPr>
          <p:nvPr/>
        </p:nvCxnSpPr>
        <p:spPr>
          <a:xfrm flipH="1">
            <a:off x="6334150" y="3879300"/>
            <a:ext cx="300900" cy="62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1" name="Shape 2021"/>
          <p:cNvSpPr txBox="1"/>
          <p:nvPr/>
        </p:nvSpPr>
        <p:spPr>
          <a:xfrm>
            <a:off x="6461050" y="4267300"/>
            <a:ext cx="4683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22" name="Shape 2022"/>
          <p:cNvSpPr txBox="1"/>
          <p:nvPr/>
        </p:nvSpPr>
        <p:spPr>
          <a:xfrm>
            <a:off x="7063125" y="3638700"/>
            <a:ext cx="10767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objektum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Spekuláris modell pontszerű fényforrással</a:t>
            </a:r>
            <a:endParaRPr/>
          </a:p>
        </p:txBody>
      </p:sp>
      <p:sp>
        <p:nvSpPr>
          <p:cNvPr id="2028" name="Shape 20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Végső szín: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fs_out_col = (ambient + diffuse + specular ) * texture(texture, vs_out_tex0.st);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400">
                <a:latin typeface="Trebuchet MS"/>
                <a:ea typeface="Trebuchet MS"/>
                <a:cs typeface="Trebuchet MS"/>
                <a:sym typeface="Trebuchet MS"/>
              </a:rPr>
              <a:t>Egy kicsit jobb paraméterek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9" name="Shape 2029"/>
          <p:cNvSpPr txBox="1"/>
          <p:nvPr/>
        </p:nvSpPr>
        <p:spPr>
          <a:xfrm>
            <a:off x="394625" y="3538225"/>
            <a:ext cx="3698700" cy="145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// fénytulajdonságok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vec3 light_pos = vec3( 0, 15, -15 );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vec4 La = vec4(0.1f, 0.1f, 0.1f,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vec4 Ld = vec4(0, 0.9, 0.5,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vec4 Ls = vec4(0, 1, 0.6,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// anyagtulajdonságok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vec4 Ka = vec4(1, 1, 1,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vec4 Kd = vec4(1, 1, 1,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uniform vec4 Ks = vec4(1, 1, 1, 1);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035" name="Shape 20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CPP oldalról lehessen a fel és le billentyűkkel az ambiens fény erősségét állítani. (lehessen túlszaturálni is)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br>
              <a:rPr lang="hu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Shape 2036"/>
          <p:cNvSpPr txBox="1"/>
          <p:nvPr/>
        </p:nvSpPr>
        <p:spPr>
          <a:xfrm>
            <a:off x="381250" y="2655350"/>
            <a:ext cx="3832500" cy="18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keyboardDown-ba: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hu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.keysym.sym)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F4F4F"/>
                </a:solidFill>
                <a:latin typeface="Consolas"/>
                <a:ea typeface="Consolas"/>
                <a:cs typeface="Consolas"/>
                <a:sym typeface="Consolas"/>
              </a:rPr>
              <a:t>SDLK_UP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ambient += 0.2;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900">
                <a:solidFill>
                  <a:srgbClr val="2F4F4F"/>
                </a:solidFill>
                <a:latin typeface="Consolas"/>
                <a:ea typeface="Consolas"/>
                <a:cs typeface="Consolas"/>
                <a:sym typeface="Consolas"/>
              </a:rPr>
              <a:t>SDLK_DOWN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ambient -= 0.2;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hu"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2037" name="Shape 2037"/>
          <p:cNvSpPr txBox="1"/>
          <p:nvPr/>
        </p:nvSpPr>
        <p:spPr>
          <a:xfrm>
            <a:off x="4394375" y="2474775"/>
            <a:ext cx="41067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.h-ba: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glm::vec4 ambient{0.5,0.5,0.5,1};</a:t>
            </a:r>
            <a:endParaRPr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8" name="Shape 2038"/>
          <p:cNvSpPr txBox="1"/>
          <p:nvPr/>
        </p:nvSpPr>
        <p:spPr>
          <a:xfrm>
            <a:off x="4417775" y="3377775"/>
            <a:ext cx="40599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Majd adjuk is át a Renderben: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glUniform4fv(glGetUniformLocation(m_programID, "Ka"),1, &amp;ambient[0]);</a:t>
            </a:r>
            <a:endParaRPr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Háromszög normálisa</a:t>
            </a:r>
            <a:endParaRPr/>
          </a:p>
        </p:txBody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Ha vesszük a C-A és B-A vektort és kereszt szorozzuk, akkor mindkettőre merőleges vektort kapunk, azaz megkapjuk a háromszög normálisát. Majd ezt a háromszög mindhárom csúcspontjában el tudjuk tárolni</a:t>
            </a:r>
            <a:endParaRPr/>
          </a:p>
        </p:txBody>
      </p:sp>
      <p:sp>
        <p:nvSpPr>
          <p:cNvPr id="2045" name="Shape 2045"/>
          <p:cNvSpPr/>
          <p:nvPr/>
        </p:nvSpPr>
        <p:spPr>
          <a:xfrm>
            <a:off x="2300850" y="2401200"/>
            <a:ext cx="4153500" cy="2140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Shape 2046"/>
          <p:cNvSpPr txBox="1"/>
          <p:nvPr/>
        </p:nvSpPr>
        <p:spPr>
          <a:xfrm>
            <a:off x="1919600" y="4274000"/>
            <a:ext cx="521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A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47" name="Shape 2047"/>
          <p:cNvSpPr txBox="1"/>
          <p:nvPr/>
        </p:nvSpPr>
        <p:spPr>
          <a:xfrm>
            <a:off x="6454350" y="4359525"/>
            <a:ext cx="521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B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048" name="Shape 2048"/>
          <p:cNvSpPr txBox="1"/>
          <p:nvPr/>
        </p:nvSpPr>
        <p:spPr>
          <a:xfrm>
            <a:off x="4116750" y="2003725"/>
            <a:ext cx="521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C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2049" name="Shape 2049"/>
          <p:cNvCxnSpPr/>
          <p:nvPr/>
        </p:nvCxnSpPr>
        <p:spPr>
          <a:xfrm>
            <a:off x="2367750" y="4722125"/>
            <a:ext cx="21672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50" name="Shape 2050"/>
          <p:cNvSpPr txBox="1"/>
          <p:nvPr/>
        </p:nvSpPr>
        <p:spPr>
          <a:xfrm>
            <a:off x="2922875" y="4722125"/>
            <a:ext cx="789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B-A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2051" name="Shape 2051"/>
          <p:cNvCxnSpPr/>
          <p:nvPr/>
        </p:nvCxnSpPr>
        <p:spPr>
          <a:xfrm rot="-2689343">
            <a:off x="1972621" y="3478098"/>
            <a:ext cx="2258156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52" name="Shape 2052"/>
          <p:cNvSpPr txBox="1"/>
          <p:nvPr/>
        </p:nvSpPr>
        <p:spPr>
          <a:xfrm rot="-2689362">
            <a:off x="2271027" y="3255431"/>
            <a:ext cx="959690" cy="331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C-A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Parametrikus felület normálisa</a:t>
            </a:r>
            <a:endParaRPr/>
          </a:p>
        </p:txBody>
      </p:sp>
      <p:sp>
        <p:nvSpPr>
          <p:cNvPr id="2058" name="Shape 2058"/>
          <p:cNvSpPr txBox="1"/>
          <p:nvPr>
            <p:ph idx="1" type="body"/>
          </p:nvPr>
        </p:nvSpPr>
        <p:spPr>
          <a:xfrm>
            <a:off x="311700" y="1565125"/>
            <a:ext cx="46647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A kérdés már csak az, hogyan tudunk egy F(u,v)parametrikus függvénynek megadni a normálisát az (u,v)pontban? Nos, egy lehetséges megoldás, ha vesszük az u és v irány szerint vett parciális deriváltakat, dF(u,v)/du-t és dF(u,v)/dv-t (az egyszerűség kedvéért du és dv): ezek ugyanis az u és v irányba vett érintőegyenest definiálják, azaz együttesen meghatározzák az F(u,v) függvény érintősíkját az (u,v) pontban! Tehát már csak a du és dv vektorokra merőleges vektort kell megadnunk, amire a keresztszorzat éppen megfelelő. Az eredmény egy normalizálás után maga a normálvektor.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Például szeretnénk tóruszt rajzolni. A tórusz paraméteres alakja az alábbi: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F(u,v) = ( (c+a*cos(v))*cos(u), a*sin(v), (c+a*cos(v))*sin(u) )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Azaz minden (u,v) paraméterpárhoz tartozó vertex pozíciója a fenti képlet szerint áll elő. És mi lesz az (u,v) paraméterpárhoz tartozó vertex normálvektora? Számoljuk ki du-t és dv-t, amik a fenti F(u,v) függvény u és v szerinti parciális deriváltjai (azaz az x, y és z komponenseket rendre deriváljuk u illetve v változó szerint):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du = ( (c+a*cos(v))*-sin(u), 0, (c+a*cos(v))*cos(u) )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dv = ( a*-sin(v)*cos(u), a*cos(v), a*-sin(v)*sin(u) )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Az (u,v) paraméterpárhoz tartozó normálvektor tehát</a:t>
            </a:r>
            <a:br>
              <a:rPr lang="hu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 sz="900">
                <a:latin typeface="Trebuchet MS"/>
                <a:ea typeface="Trebuchet MS"/>
                <a:cs typeface="Trebuchet MS"/>
                <a:sym typeface="Trebuchet MS"/>
              </a:rPr>
              <a:t>n(u,v) = normalize(dv x du).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9" name="Shape 2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650" y="1257450"/>
            <a:ext cx="3646476" cy="31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Shape 2060"/>
          <p:cNvSpPr txBox="1"/>
          <p:nvPr/>
        </p:nvSpPr>
        <p:spPr>
          <a:xfrm>
            <a:off x="361175" y="1150525"/>
            <a:ext cx="4407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>
                <a:solidFill>
                  <a:schemeClr val="accent5"/>
                </a:solidFill>
              </a:rPr>
              <a:t>Parametrikus felület normálvektora példával (http://people.inf.elte.hu/nhantos/grafika.html)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2061" name="Shape 2061"/>
          <p:cNvSpPr txBox="1"/>
          <p:nvPr/>
        </p:nvSpPr>
        <p:spPr>
          <a:xfrm>
            <a:off x="5211000" y="0"/>
            <a:ext cx="39330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>
                <a:solidFill>
                  <a:srgbClr val="FF0000"/>
                </a:solidFill>
              </a:rPr>
              <a:t>Nem része a kurzusnak (= nem kell tudni), ZH-n a parametrikus felületek normálvektorait megadjuk, ha az nem triviális (például a hengeré, gömbé az, tóruszé nem!)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Csak még egy apróság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SDL-ben állapot alapú rajzolás van: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Először állítjuk be, hogy milyen rajzoló színt használunk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SDL_SetRenderDrawColor(ren,</a:t>
            </a:r>
            <a:r>
              <a:rPr b="1" lang="hu" sz="17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hu" sz="17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hu" sz="17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hu" sz="17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hu" sz="17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,Alpha);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Majd rajzolunk :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SDL_RenderDrawLine(ren, </a:t>
            </a:r>
            <a:r>
              <a:rPr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-25000"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,Y</a:t>
            </a:r>
            <a:r>
              <a:rPr baseline="-25000" lang="hu" sz="1700">
                <a:solidFill>
                  <a:srgbClr val="C27BA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hu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aseline="-25000" lang="hu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hu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,Y</a:t>
            </a:r>
            <a:r>
              <a:rPr baseline="-25000" lang="hu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Vagy háttért törlünk : 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SDL_RenderClear(ren);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És mivel double bufferelést használunk, az alábbi utasítás swapeli a back és frontbuffereket: (azaz </a:t>
            </a:r>
            <a:r>
              <a:rPr lang="hu">
                <a:solidFill>
                  <a:srgbClr val="FF0000"/>
                </a:solidFill>
              </a:rPr>
              <a:t>bármi látszódni csak úgy magától nem fog</a:t>
            </a:r>
            <a:r>
              <a:rPr lang="hu"/>
              <a:t>)</a:t>
            </a:r>
            <a:br>
              <a:rPr lang="hu"/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SDL_RenderPresent(ren);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 txBox="1"/>
          <p:nvPr>
            <p:ph type="title"/>
          </p:nvPr>
        </p:nvSpPr>
        <p:spPr>
          <a:xfrm>
            <a:off x="311700" y="10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067" name="Shape 2067"/>
          <p:cNvSpPr txBox="1"/>
          <p:nvPr>
            <p:ph idx="1" type="body"/>
          </p:nvPr>
        </p:nvSpPr>
        <p:spPr>
          <a:xfrm>
            <a:off x="311700" y="682325"/>
            <a:ext cx="8520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00FFFF"/>
                </a:solidFill>
              </a:rPr>
              <a:t>Feladat (0.5 pontért):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/>
              <a:t>Készítsünk piramist megfelelő normálvektorokkal index buffer nélkül! A piramis pontjai adottak: (pörgessük a piramist, hogy lássuk az oldalak helyességét)</a:t>
            </a:r>
            <a:endParaRPr/>
          </a:p>
        </p:txBody>
      </p:sp>
      <p:pic>
        <p:nvPicPr>
          <p:cNvPr id="2068" name="Shape 2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75" y="1736550"/>
            <a:ext cx="5472166" cy="24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Shape 2069"/>
          <p:cNvSpPr txBox="1"/>
          <p:nvPr/>
        </p:nvSpPr>
        <p:spPr>
          <a:xfrm>
            <a:off x="3403800" y="2047700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3</a:t>
            </a:r>
            <a:endParaRPr sz="3000"/>
          </a:p>
        </p:txBody>
      </p:sp>
      <p:sp>
        <p:nvSpPr>
          <p:cNvPr id="2070" name="Shape 2070"/>
          <p:cNvSpPr txBox="1"/>
          <p:nvPr/>
        </p:nvSpPr>
        <p:spPr>
          <a:xfrm>
            <a:off x="3211975" y="3991825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0</a:t>
            </a:r>
            <a:endParaRPr sz="3000"/>
          </a:p>
        </p:txBody>
      </p:sp>
      <p:sp>
        <p:nvSpPr>
          <p:cNvPr id="2071" name="Shape 2071"/>
          <p:cNvSpPr txBox="1"/>
          <p:nvPr/>
        </p:nvSpPr>
        <p:spPr>
          <a:xfrm>
            <a:off x="5976950" y="3991825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1</a:t>
            </a:r>
            <a:endParaRPr sz="3000"/>
          </a:p>
        </p:txBody>
      </p:sp>
      <p:sp>
        <p:nvSpPr>
          <p:cNvPr id="2072" name="Shape 2072"/>
          <p:cNvSpPr txBox="1"/>
          <p:nvPr/>
        </p:nvSpPr>
        <p:spPr>
          <a:xfrm>
            <a:off x="7700425" y="3025650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2</a:t>
            </a:r>
            <a:endParaRPr sz="3000"/>
          </a:p>
        </p:txBody>
      </p:sp>
      <p:sp>
        <p:nvSpPr>
          <p:cNvPr id="2073" name="Shape 2073"/>
          <p:cNvSpPr txBox="1"/>
          <p:nvPr/>
        </p:nvSpPr>
        <p:spPr>
          <a:xfrm>
            <a:off x="5976950" y="1412800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4</a:t>
            </a:r>
            <a:endParaRPr sz="3000"/>
          </a:p>
        </p:txBody>
      </p:sp>
      <p:sp>
        <p:nvSpPr>
          <p:cNvPr id="2074" name="Shape 2074"/>
          <p:cNvSpPr txBox="1"/>
          <p:nvPr/>
        </p:nvSpPr>
        <p:spPr>
          <a:xfrm>
            <a:off x="273625" y="1981350"/>
            <a:ext cx="2806800" cy="118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piramis[5] =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(-5, 0, 5),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//0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(5, 0, 5),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//1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(5, 0, -5),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//2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(-5, 0, -5),	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//3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(0, 10, 0) </a:t>
            </a:r>
            <a:r>
              <a:rPr lang="hu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//4</a:t>
            </a:r>
            <a:endParaRPr sz="9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Shape 2075"/>
          <p:cNvSpPr txBox="1"/>
          <p:nvPr/>
        </p:nvSpPr>
        <p:spPr>
          <a:xfrm>
            <a:off x="273625" y="3790875"/>
            <a:ext cx="2806800" cy="118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 { piramis[0], glm::cross(valami),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piramis[1], glm::cross(valami),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piramis[4], glm::cross(valami),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6" name="Shape 2076"/>
          <p:cNvSpPr txBox="1"/>
          <p:nvPr/>
        </p:nvSpPr>
        <p:spPr>
          <a:xfrm>
            <a:off x="273625" y="1677050"/>
            <a:ext cx="2453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Az öt pont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273625" y="3460550"/>
            <a:ext cx="2453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Példa az egyik oldalra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78" name="Shape 2078"/>
          <p:cNvSpPr txBox="1"/>
          <p:nvPr/>
        </p:nvSpPr>
        <p:spPr>
          <a:xfrm>
            <a:off x="3211975" y="4689225"/>
            <a:ext cx="5763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Ne feledjük, kirajzolásnál: glDrawArrays(	GL_TRIANGLES,0,18);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Shape 2083"/>
          <p:cNvSpPr txBox="1"/>
          <p:nvPr>
            <p:ph type="title"/>
          </p:nvPr>
        </p:nvSpPr>
        <p:spPr>
          <a:xfrm>
            <a:off x="311700" y="6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084" name="Shape 2084"/>
          <p:cNvSpPr txBox="1"/>
          <p:nvPr>
            <p:ph idx="1" type="body"/>
          </p:nvPr>
        </p:nvSpPr>
        <p:spPr>
          <a:xfrm>
            <a:off x="311700" y="561100"/>
            <a:ext cx="85206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endParaRPr/>
          </a:p>
        </p:txBody>
      </p:sp>
      <p:sp>
        <p:nvSpPr>
          <p:cNvPr id="2085" name="Shape 2085"/>
          <p:cNvSpPr txBox="1"/>
          <p:nvPr/>
        </p:nvSpPr>
        <p:spPr>
          <a:xfrm>
            <a:off x="311700" y="1103275"/>
            <a:ext cx="8190600" cy="3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Vertex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vert[] =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piramis[0], glm::cross(piramis[0]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piramis[1], 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piramis[1], glm::cross(piramis[0]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piramis[1], 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piramis[4], glm::cross(piramis[0]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piramis[1], 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piramis[1], glm::cross(piramis[1]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piramis[2], 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piramis[2], glm::cross(piramis[1]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piramis[2], 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piramis[4], glm::cross(piramis[1]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piramis[2], 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piramis[2], glm::cross(piramis[2]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piramis[2]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piramis[3], glm::cross(piramis[2]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piramis[2]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piramis[4], glm::cross(piramis[2]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piramis[2]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piramis[3], glm::cross(piramis[3]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piramis[0], piramis[3]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piramis[0], glm::cross(piramis[3]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piramis[0], piramis[3]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piramis[4], glm::cross(piramis[3]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piramis[0], piramis[3]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piramis[4]),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piramis[0], glm::cross(piramis[0]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piramis[1]),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piramis[3], glm::cross(piramis[0]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piramis[1]),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piramis[1], glm::cross(piramis[0]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piramis[0]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piramis[1]),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piramis[1], glm::cross(piramis[1]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piramis[2]),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0)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piramis[3], glm::cross(piramis[1]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piramis[2]),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(1,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	{ piramis[2], glm::cross(piramis[1]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piramis[3], piramis[1] </a:t>
            </a:r>
            <a:r>
              <a:rPr lang="hu" sz="9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 piramis[2]), glm::</a:t>
            </a:r>
            <a:r>
              <a:rPr lang="hu" sz="9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(0, 1) },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900">
                <a:latin typeface="Consolas"/>
                <a:ea typeface="Consolas"/>
                <a:cs typeface="Consolas"/>
                <a:sym typeface="Consolas"/>
              </a:rPr>
              <a:t>	};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10. Gyakorlat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 txBox="1"/>
          <p:nvPr>
            <p:ph type="title"/>
          </p:nvPr>
        </p:nvSpPr>
        <p:spPr>
          <a:xfrm>
            <a:off x="311700" y="28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2. pluszmínusz</a:t>
            </a:r>
            <a:endParaRPr/>
          </a:p>
        </p:txBody>
      </p:sp>
      <p:sp>
        <p:nvSpPr>
          <p:cNvPr id="2096" name="Shape 2096"/>
          <p:cNvSpPr txBox="1"/>
          <p:nvPr>
            <p:ph idx="1" type="body"/>
          </p:nvPr>
        </p:nvSpPr>
        <p:spPr>
          <a:xfrm>
            <a:off x="311700" y="1057325"/>
            <a:ext cx="8520600" cy="3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 u="sng">
                <a:solidFill>
                  <a:schemeClr val="hlink"/>
                </a:solidFill>
                <a:hlinkClick r:id="rId3"/>
              </a:rPr>
              <a:t>http://cg.elte.hu/~quiz</a:t>
            </a:r>
            <a:endParaRPr sz="3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Javasolt adatok ezek voltak: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email : NEPTUNKÓD@NEPTUNKÓD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jelszó : NEPTUNKÓD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200"/>
              <a:t>Pontozás:</a:t>
            </a:r>
            <a:br>
              <a:rPr lang="hu" sz="1200"/>
            </a:br>
            <a:r>
              <a:rPr lang="hu" sz="1200"/>
              <a:t>0-1 pont : -1 pluszpont</a:t>
            </a:r>
            <a:br>
              <a:rPr lang="hu" sz="1200"/>
            </a:br>
            <a:r>
              <a:rPr lang="hu" sz="1200"/>
              <a:t>2 pont : 0 pluszpont</a:t>
            </a:r>
            <a:br>
              <a:rPr lang="hu" sz="1200"/>
            </a:br>
            <a:r>
              <a:rPr lang="hu" sz="1200"/>
              <a:t>3-4 pont : 1 pluszpont</a:t>
            </a:r>
            <a:endParaRPr sz="12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OpenSceneGraph</a:t>
            </a:r>
            <a:endParaRPr/>
          </a:p>
        </p:txBody>
      </p:sp>
      <p:sp>
        <p:nvSpPr>
          <p:cNvPr id="2102" name="Shape 2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Crossplatform, open source 3D toolkit tudományos vizualizációhoz, virtuális valóság alkalmazásokhoz, játékokhoz stb.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OpenGL az alacsony szintű rendererje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1998 óta fejlesztik, jelenlegi verzió: 3.4 (2015 augusztus)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/>
          <p:nvPr>
            <p:ph type="title"/>
          </p:nvPr>
        </p:nvSpPr>
        <p:spPr>
          <a:xfrm>
            <a:off x="311700" y="1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Színtérgráf</a:t>
            </a:r>
            <a:endParaRPr/>
          </a:p>
        </p:txBody>
      </p:sp>
      <p:sp>
        <p:nvSpPr>
          <p:cNvPr id="2108" name="Shape 2108"/>
          <p:cNvSpPr txBox="1"/>
          <p:nvPr>
            <p:ph idx="1" type="body"/>
          </p:nvPr>
        </p:nvSpPr>
        <p:spPr>
          <a:xfrm>
            <a:off x="311700" y="711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A színtégráf egy olyan adatszerkezet, amelynek segítségével egy grafikus színtér elemeinek logikai és térbeli kapcsolata írható 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Cél a hatékony tárolás és megjelenítés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Irányított gráfként reprezentálható (vigyázzunk: NEM fa!), a csúcsból a gyermekek felé mutassanak az élek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A színtérgráf irányított kör mentes és nincsenek izolált csúcsai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Színtérgráf</a:t>
            </a:r>
            <a:endParaRPr/>
          </a:p>
        </p:txBody>
      </p:sp>
      <p:pic>
        <p:nvPicPr>
          <p:cNvPr id="2114" name="Shape 2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425" y="1426575"/>
            <a:ext cx="5238750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5" name="Shape 2115"/>
          <p:cNvCxnSpPr/>
          <p:nvPr/>
        </p:nvCxnSpPr>
        <p:spPr>
          <a:xfrm flipH="1">
            <a:off x="5658600" y="1190575"/>
            <a:ext cx="414600" cy="381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6" name="Shape 2116"/>
          <p:cNvSpPr txBox="1"/>
          <p:nvPr/>
        </p:nvSpPr>
        <p:spPr>
          <a:xfrm>
            <a:off x="6039775" y="916375"/>
            <a:ext cx="266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Gyökér, befoka 0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117" name="Shape 2117"/>
          <p:cNvCxnSpPr/>
          <p:nvPr/>
        </p:nvCxnSpPr>
        <p:spPr>
          <a:xfrm flipH="1" rot="10800000">
            <a:off x="2053375" y="2829275"/>
            <a:ext cx="2421300" cy="1859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8" name="Shape 2118"/>
          <p:cNvSpPr txBox="1"/>
          <p:nvPr/>
        </p:nvSpPr>
        <p:spPr>
          <a:xfrm>
            <a:off x="4875025" y="4758200"/>
            <a:ext cx="4174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Levél (Geode), kirajzolandó geometria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119" name="Shape 2119"/>
          <p:cNvCxnSpPr/>
          <p:nvPr/>
        </p:nvCxnSpPr>
        <p:spPr>
          <a:xfrm rot="10800000">
            <a:off x="4473100" y="4244275"/>
            <a:ext cx="695700" cy="602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20" name="Shape 2120"/>
          <p:cNvSpPr txBox="1"/>
          <p:nvPr/>
        </p:nvSpPr>
        <p:spPr>
          <a:xfrm>
            <a:off x="284750" y="4693975"/>
            <a:ext cx="2817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Logikai csoportok (Group)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121" name="Shape 2121"/>
          <p:cNvCxnSpPr/>
          <p:nvPr/>
        </p:nvCxnSpPr>
        <p:spPr>
          <a:xfrm flipH="1">
            <a:off x="4969450" y="2339375"/>
            <a:ext cx="2324400" cy="1252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22" name="Shape 2122"/>
          <p:cNvSpPr txBox="1"/>
          <p:nvPr/>
        </p:nvSpPr>
        <p:spPr>
          <a:xfrm>
            <a:off x="7238175" y="2044300"/>
            <a:ext cx="1905900" cy="19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Transzformációk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Alapértelmezés szerint a szülőt érintő műveletek az összes gyermekére is hatnak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23" name="Shape 2123"/>
          <p:cNvSpPr txBox="1"/>
          <p:nvPr/>
        </p:nvSpPr>
        <p:spPr>
          <a:xfrm>
            <a:off x="86950" y="1290900"/>
            <a:ext cx="1739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A gráf csúcsai 4 csoportba sorolhatók: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Smart pointerek</a:t>
            </a:r>
            <a:endParaRPr/>
          </a:p>
        </p:txBody>
      </p:sp>
      <p:sp>
        <p:nvSpPr>
          <p:cNvPr id="2129" name="Shape 2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osg::ref_ptr&lt;&gt;: smart pointer, kell hozzá #include &lt;osg/ref_ptr&gt;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get(): public, visszaadja a hivatkozott memóriaterületet (pl. osg::Node* pointert)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operator*(): a hivatkozott területet l-value-ként visszaadja (pl. osg::Node&amp;-ot)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operator-&gt;(): a hivatkozott objektum eljárásai hívhatóak rajta keresztül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operator=(): kicseréli a managed ptr-t egy másikra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operator==(), operator!=(): ugyanarra hivatkoznak-e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OSG koordináta rendszer</a:t>
            </a:r>
            <a:endParaRPr/>
          </a:p>
        </p:txBody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Szintén jobb sodrású, mint OpenGL-ben, </a:t>
            </a:r>
            <a:br>
              <a:rPr lang="hu"/>
            </a:br>
            <a:r>
              <a:rPr lang="hu"/>
              <a:t>csak y = -z és z = y változtatással.</a:t>
            </a:r>
            <a:endParaRPr/>
          </a:p>
        </p:txBody>
      </p:sp>
      <p:pic>
        <p:nvPicPr>
          <p:cNvPr id="2136" name="Shape 2136"/>
          <p:cNvPicPr preferRelativeResize="0"/>
          <p:nvPr/>
        </p:nvPicPr>
        <p:blipFill rotWithShape="1">
          <a:blip r:embed="rId3">
            <a:alphaModFix/>
          </a:blip>
          <a:srcRect b="0" l="49989" r="0" t="0"/>
          <a:stretch/>
        </p:blipFill>
        <p:spPr>
          <a:xfrm>
            <a:off x="5253250" y="689525"/>
            <a:ext cx="3307675" cy="4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Shape 2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142" name="Shape 2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Készítsünk egy súlyzót! A rúd legyen egy téglatest, a két végén legyen két gömb!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339975"/>
            <a:ext cx="8520600" cy="4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</a:t>
            </a:r>
            <a:r>
              <a:rPr lang="hu" sz="1700"/>
              <a:t> Egészítsük ki a vonalat egy H betűvé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r>
              <a:rPr lang="hu" sz="1700"/>
              <a:t> 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SDL_RenderDrawLine(ren, 50, 10, 50, 60);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SDL_RenderDrawLine(ren, 10, 35, 50, 35);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</a:t>
            </a:r>
            <a:r>
              <a:rPr lang="hu" sz="1700"/>
              <a:t> Legyen a háttér piros, 2 mp várakozás, zöld, 2 mp várakozás, kék, 2 mp várakozás, majd kilépés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r>
              <a:rPr lang="hu" sz="1700"/>
              <a:t> 	</a:t>
            </a:r>
            <a:br>
              <a:rPr lang="hu" sz="1700"/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SDL_SetRenderDrawColor(ren, 255,0,0,255);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SDL_RenderClear(ren);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SDL_RenderPresent(ren);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SDL_Delay(2000);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SDL_SetRenderDrawColor(ren, 0,255,0,255);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SDL_RenderClear(ren);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SDL_RenderPresent(ren);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SDL_Delay(2000);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SDL_SetRenderDrawColor(ren, 0,0,255,255);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SDL_RenderClear(ren);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SDL_RenderPresent(ren);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SDL_Delay(2000);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5625250" y="3453700"/>
            <a:ext cx="23271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Shape 2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148" name="Shape 2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Helyezzünk el 10 súlyzót egy 10 </a:t>
            </a:r>
            <a:br>
              <a:rPr lang="hu"/>
            </a:br>
            <a:r>
              <a:rPr lang="hu"/>
              <a:t>sugarú XY síkon álló köríven!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9" name="Shape 2149"/>
          <p:cNvPicPr preferRelativeResize="0"/>
          <p:nvPr/>
        </p:nvPicPr>
        <p:blipFill rotWithShape="1">
          <a:blip r:embed="rId3">
            <a:alphaModFix/>
          </a:blip>
          <a:srcRect b="14268" l="14272" r="16306" t="24284"/>
          <a:stretch/>
        </p:blipFill>
        <p:spPr>
          <a:xfrm>
            <a:off x="4956300" y="106025"/>
            <a:ext cx="4064000" cy="26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155" name="Shape 2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Töltsünk be egy szarvasmarhát! Használjuk ezt a Node-t a rud Group helyett!</a:t>
            </a:r>
            <a:br>
              <a:rPr lang="hu"/>
            </a:br>
            <a:r>
              <a:rPr lang="hu"/>
              <a:t>(A Node az ősosztály, innen származik a többi csúcstípus)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Fájlból olvasáshoz: </a:t>
            </a:r>
            <a:r>
              <a:rPr lang="hu"/>
              <a:t>#include &lt;osgDB/ReadFile&gt;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Új Node:</a:t>
            </a:r>
            <a:r>
              <a:rPr lang="hu" u="sng">
                <a:solidFill>
                  <a:schemeClr val="accent5"/>
                </a:solidFill>
              </a:rPr>
              <a:t> </a:t>
            </a:r>
            <a:r>
              <a:rPr lang="hu"/>
              <a:t>osg::ref_ptr&lt;osg::Node&gt; szarvasmarha = osgDB::readNodeFile("cow.osg");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sulyzo-&gt;addChild(rud.get())</a:t>
            </a:r>
            <a:br>
              <a:rPr lang="hu"/>
            </a:br>
            <a:r>
              <a:rPr lang="hu">
                <a:solidFill>
                  <a:schemeClr val="accent5"/>
                </a:solidFill>
              </a:rPr>
              <a:t>helyett</a:t>
            </a:r>
            <a:r>
              <a:rPr lang="hu"/>
              <a:t> sulyzo-&gt;addChild(szarvasmarha.get());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161" name="Shape 2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Készítsünk egy tehénszállító utánfutót! Téglatest legyen a karosszéria, a négy kerék pedig henger!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OSG balról szorozza a transzformációkat</a:t>
            </a:r>
            <a:br>
              <a:rPr lang="hu"/>
            </a:br>
            <a:r>
              <a:rPr lang="hu"/>
              <a:t> a vertexekkel, ezért fordított sorrendben</a:t>
            </a:r>
            <a:br>
              <a:rPr lang="hu"/>
            </a:br>
            <a:r>
              <a:rPr lang="hu"/>
              <a:t> kell megadni őket, mint OGL-ben!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(Tehát balról jobbra hajtódnak végre)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2" name="Shape 2162"/>
          <p:cNvPicPr preferRelativeResize="0"/>
          <p:nvPr/>
        </p:nvPicPr>
        <p:blipFill rotWithShape="1">
          <a:blip r:embed="rId3">
            <a:alphaModFix/>
          </a:blip>
          <a:srcRect b="8277" l="24856" r="22826" t="28145"/>
          <a:stretch/>
        </p:blipFill>
        <p:spPr>
          <a:xfrm>
            <a:off x="4700150" y="1687450"/>
            <a:ext cx="3675878" cy="33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Shape 216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11. Gyakorlat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pic>
        <p:nvPicPr>
          <p:cNvPr id="2173" name="Shape 2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425" y="1426575"/>
            <a:ext cx="5238750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4" name="Shape 2174"/>
          <p:cNvCxnSpPr/>
          <p:nvPr/>
        </p:nvCxnSpPr>
        <p:spPr>
          <a:xfrm flipH="1">
            <a:off x="5658600" y="1190575"/>
            <a:ext cx="414600" cy="381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5" name="Shape 2175"/>
          <p:cNvSpPr txBox="1"/>
          <p:nvPr/>
        </p:nvSpPr>
        <p:spPr>
          <a:xfrm>
            <a:off x="6039775" y="916375"/>
            <a:ext cx="266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Gyökér, befoka 0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176" name="Shape 2176"/>
          <p:cNvCxnSpPr/>
          <p:nvPr/>
        </p:nvCxnSpPr>
        <p:spPr>
          <a:xfrm flipH="1" rot="10800000">
            <a:off x="2053375" y="2829275"/>
            <a:ext cx="2421300" cy="1859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7" name="Shape 2177"/>
          <p:cNvSpPr txBox="1"/>
          <p:nvPr/>
        </p:nvSpPr>
        <p:spPr>
          <a:xfrm>
            <a:off x="4875025" y="4758200"/>
            <a:ext cx="4174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Levél (Geode), kirajzolandó geometria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178" name="Shape 2178"/>
          <p:cNvCxnSpPr/>
          <p:nvPr/>
        </p:nvCxnSpPr>
        <p:spPr>
          <a:xfrm rot="10800000">
            <a:off x="4473100" y="4244275"/>
            <a:ext cx="695700" cy="602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9" name="Shape 2179"/>
          <p:cNvSpPr txBox="1"/>
          <p:nvPr/>
        </p:nvSpPr>
        <p:spPr>
          <a:xfrm>
            <a:off x="284750" y="4693975"/>
            <a:ext cx="2817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Logikai csoportok (Group)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180" name="Shape 2180"/>
          <p:cNvCxnSpPr/>
          <p:nvPr/>
        </p:nvCxnSpPr>
        <p:spPr>
          <a:xfrm flipH="1">
            <a:off x="4969450" y="2339375"/>
            <a:ext cx="2324400" cy="1252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81" name="Shape 2181"/>
          <p:cNvSpPr txBox="1"/>
          <p:nvPr/>
        </p:nvSpPr>
        <p:spPr>
          <a:xfrm>
            <a:off x="7238175" y="2044300"/>
            <a:ext cx="1905900" cy="19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Transzformációk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Alapértelmezés szerint a szülőt érintő műveletek az összes gyermekére is hatnak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82" name="Shape 2182"/>
          <p:cNvSpPr txBox="1"/>
          <p:nvPr/>
        </p:nvSpPr>
        <p:spPr>
          <a:xfrm>
            <a:off x="86950" y="1290900"/>
            <a:ext cx="1739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A gráf csúcsai 4 csoportba sorolhatók: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Shape 2187"/>
          <p:cNvSpPr txBox="1"/>
          <p:nvPr>
            <p:ph type="title"/>
          </p:nvPr>
        </p:nvSpPr>
        <p:spPr>
          <a:xfrm>
            <a:off x="311700" y="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Jövő órán papíros pluszmínusz : színtérgráf építés</a:t>
            </a:r>
            <a:endParaRPr/>
          </a:p>
        </p:txBody>
      </p:sp>
      <p:sp>
        <p:nvSpPr>
          <p:cNvPr id="2188" name="Shape 2188"/>
          <p:cNvSpPr txBox="1"/>
          <p:nvPr>
            <p:ph idx="1" type="body"/>
          </p:nvPr>
        </p:nvSpPr>
        <p:spPr>
          <a:xfrm>
            <a:off x="311700" y="616025"/>
            <a:ext cx="3635400" cy="4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 sz="1400">
                <a:solidFill>
                  <a:srgbClr val="4A86E8"/>
                </a:solidFill>
              </a:rPr>
              <a:t>Példa Feladat: </a:t>
            </a:r>
            <a:r>
              <a:rPr lang="hu" sz="1400"/>
              <a:t>Adott egy CAT 320 hiraulikus exkavátor, mely áll egy géptestből, két lánctalpból, egy forgóvázból, egy motorból, egy axiáldugattyús szivattyúból, két karból, egy munkahengerből és egy kotrókanálból. A markoló helyzetét a géptest határozza meg, tehát ha mozgatjuk a géptestet, mozog vele együtt minden. Emellett a forgóvázat is tudjuk forgatni, ekkor forog vele együtt a két lánctalp. A lánctalpakat pedig külön-külön is tudjuk működtetni. A géptesthez van rögzítve az első kar, melyet ha mozgatunk, mozog vele együtt a második kar. A másodikat kart ha mozgatjuk, mozog vele együtt a munkahenger. Ha ezt mozgatjuk, mozog vele a kotrókanál. Építsük fel a színtérgráfot, mely a megjelenítés szempontjából előnyös!</a:t>
            </a:r>
            <a:endParaRPr sz="1400"/>
          </a:p>
        </p:txBody>
      </p:sp>
      <p:pic>
        <p:nvPicPr>
          <p:cNvPr descr="exk.png" id="2189" name="Shape 2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26" y="1080862"/>
            <a:ext cx="5021450" cy="35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Shape 2194"/>
          <p:cNvSpPr/>
          <p:nvPr/>
        </p:nvSpPr>
        <p:spPr>
          <a:xfrm>
            <a:off x="3969450" y="576350"/>
            <a:ext cx="1205100" cy="314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Géptest TR</a:t>
            </a:r>
            <a:endParaRPr/>
          </a:p>
        </p:txBody>
      </p:sp>
      <p:sp>
        <p:nvSpPr>
          <p:cNvPr id="2195" name="Shape 2195"/>
          <p:cNvSpPr/>
          <p:nvPr/>
        </p:nvSpPr>
        <p:spPr>
          <a:xfrm>
            <a:off x="388175" y="1806800"/>
            <a:ext cx="1000200" cy="5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Forgóváz Geode</a:t>
            </a:r>
            <a:endParaRPr/>
          </a:p>
        </p:txBody>
      </p:sp>
      <p:sp>
        <p:nvSpPr>
          <p:cNvPr id="2196" name="Shape 2196"/>
          <p:cNvSpPr/>
          <p:nvPr/>
        </p:nvSpPr>
        <p:spPr>
          <a:xfrm>
            <a:off x="1947300" y="1850475"/>
            <a:ext cx="960600" cy="46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Lánctalp1 TR</a:t>
            </a:r>
            <a:endParaRPr/>
          </a:p>
        </p:txBody>
      </p:sp>
      <p:sp>
        <p:nvSpPr>
          <p:cNvPr id="2197" name="Shape 2197"/>
          <p:cNvSpPr/>
          <p:nvPr/>
        </p:nvSpPr>
        <p:spPr>
          <a:xfrm>
            <a:off x="1532100" y="1147050"/>
            <a:ext cx="1314600" cy="314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Forgóváz TR</a:t>
            </a:r>
            <a:endParaRPr/>
          </a:p>
        </p:txBody>
      </p:sp>
      <p:sp>
        <p:nvSpPr>
          <p:cNvPr id="2198" name="Shape 2198"/>
          <p:cNvSpPr/>
          <p:nvPr/>
        </p:nvSpPr>
        <p:spPr>
          <a:xfrm>
            <a:off x="3042825" y="1850475"/>
            <a:ext cx="960600" cy="46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Lánctalp2 TR</a:t>
            </a:r>
            <a:endParaRPr/>
          </a:p>
        </p:txBody>
      </p:sp>
      <p:sp>
        <p:nvSpPr>
          <p:cNvPr id="2199" name="Shape 2199"/>
          <p:cNvSpPr/>
          <p:nvPr/>
        </p:nvSpPr>
        <p:spPr>
          <a:xfrm>
            <a:off x="2536325" y="2785350"/>
            <a:ext cx="960600" cy="46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Lánctalp Geode</a:t>
            </a:r>
            <a:endParaRPr/>
          </a:p>
        </p:txBody>
      </p:sp>
      <p:sp>
        <p:nvSpPr>
          <p:cNvPr id="2200" name="Shape 2200"/>
          <p:cNvSpPr/>
          <p:nvPr/>
        </p:nvSpPr>
        <p:spPr>
          <a:xfrm>
            <a:off x="4768050" y="1374125"/>
            <a:ext cx="1314600" cy="314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Kar1 TR</a:t>
            </a:r>
            <a:endParaRPr/>
          </a:p>
        </p:txBody>
      </p:sp>
      <p:sp>
        <p:nvSpPr>
          <p:cNvPr id="2201" name="Shape 2201"/>
          <p:cNvSpPr/>
          <p:nvPr/>
        </p:nvSpPr>
        <p:spPr>
          <a:xfrm>
            <a:off x="6662975" y="1374125"/>
            <a:ext cx="855600" cy="61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Motor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Geode</a:t>
            </a:r>
            <a:endParaRPr/>
          </a:p>
        </p:txBody>
      </p:sp>
      <p:sp>
        <p:nvSpPr>
          <p:cNvPr id="2202" name="Shape 2202"/>
          <p:cNvSpPr/>
          <p:nvPr/>
        </p:nvSpPr>
        <p:spPr>
          <a:xfrm>
            <a:off x="7665500" y="1374125"/>
            <a:ext cx="1407600" cy="61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Axiáldugattyús szivattyú Geode</a:t>
            </a:r>
            <a:endParaRPr/>
          </a:p>
        </p:txBody>
      </p:sp>
      <p:sp>
        <p:nvSpPr>
          <p:cNvPr id="2203" name="Shape 2203"/>
          <p:cNvSpPr/>
          <p:nvPr/>
        </p:nvSpPr>
        <p:spPr>
          <a:xfrm>
            <a:off x="7606100" y="519575"/>
            <a:ext cx="1467000" cy="3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Géptest Geode</a:t>
            </a:r>
            <a:endParaRPr/>
          </a:p>
        </p:txBody>
      </p:sp>
      <p:sp>
        <p:nvSpPr>
          <p:cNvPr id="2204" name="Shape 2204"/>
          <p:cNvSpPr/>
          <p:nvPr/>
        </p:nvSpPr>
        <p:spPr>
          <a:xfrm>
            <a:off x="5938200" y="2785350"/>
            <a:ext cx="1314600" cy="3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Kar1 Geode</a:t>
            </a:r>
            <a:endParaRPr/>
          </a:p>
        </p:txBody>
      </p:sp>
      <p:sp>
        <p:nvSpPr>
          <p:cNvPr id="2205" name="Shape 2205"/>
          <p:cNvSpPr/>
          <p:nvPr/>
        </p:nvSpPr>
        <p:spPr>
          <a:xfrm>
            <a:off x="4457600" y="2785350"/>
            <a:ext cx="1314600" cy="314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Kar2 TR</a:t>
            </a:r>
            <a:endParaRPr/>
          </a:p>
        </p:txBody>
      </p:sp>
      <p:sp>
        <p:nvSpPr>
          <p:cNvPr id="2206" name="Shape 2206"/>
          <p:cNvSpPr/>
          <p:nvPr/>
        </p:nvSpPr>
        <p:spPr>
          <a:xfrm>
            <a:off x="5938200" y="3654050"/>
            <a:ext cx="1314600" cy="3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Kar2 Geode</a:t>
            </a:r>
            <a:endParaRPr/>
          </a:p>
        </p:txBody>
      </p:sp>
      <p:sp>
        <p:nvSpPr>
          <p:cNvPr id="2207" name="Shape 2207"/>
          <p:cNvSpPr/>
          <p:nvPr/>
        </p:nvSpPr>
        <p:spPr>
          <a:xfrm>
            <a:off x="4492550" y="3654050"/>
            <a:ext cx="1314600" cy="371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MunkahengerTR</a:t>
            </a:r>
            <a:endParaRPr/>
          </a:p>
        </p:txBody>
      </p:sp>
      <p:sp>
        <p:nvSpPr>
          <p:cNvPr id="2208" name="Shape 2208"/>
          <p:cNvSpPr/>
          <p:nvPr/>
        </p:nvSpPr>
        <p:spPr>
          <a:xfrm>
            <a:off x="5982925" y="4522750"/>
            <a:ext cx="1314600" cy="3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MunkahengerGeode</a:t>
            </a:r>
            <a:endParaRPr/>
          </a:p>
        </p:txBody>
      </p:sp>
      <p:sp>
        <p:nvSpPr>
          <p:cNvPr id="2209" name="Shape 2209"/>
          <p:cNvSpPr/>
          <p:nvPr/>
        </p:nvSpPr>
        <p:spPr>
          <a:xfrm>
            <a:off x="4527500" y="4522525"/>
            <a:ext cx="1314600" cy="3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Kotrókanál Geode</a:t>
            </a:r>
            <a:endParaRPr/>
          </a:p>
        </p:txBody>
      </p:sp>
      <p:sp>
        <p:nvSpPr>
          <p:cNvPr id="2210" name="Shape 2210"/>
          <p:cNvSpPr/>
          <p:nvPr/>
        </p:nvSpPr>
        <p:spPr>
          <a:xfrm>
            <a:off x="3156375" y="65450"/>
            <a:ext cx="3384300" cy="314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Cat 320 hidraulikus exkavátor Group</a:t>
            </a:r>
            <a:endParaRPr/>
          </a:p>
        </p:txBody>
      </p:sp>
      <p:cxnSp>
        <p:nvCxnSpPr>
          <p:cNvPr id="2211" name="Shape 2211"/>
          <p:cNvCxnSpPr>
            <a:stCxn id="2210" idx="2"/>
            <a:endCxn id="2194" idx="0"/>
          </p:cNvCxnSpPr>
          <p:nvPr/>
        </p:nvCxnSpPr>
        <p:spPr>
          <a:xfrm flipH="1">
            <a:off x="4571925" y="379850"/>
            <a:ext cx="276600" cy="1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2" name="Shape 2212"/>
          <p:cNvCxnSpPr>
            <a:stCxn id="2194" idx="2"/>
            <a:endCxn id="2197" idx="0"/>
          </p:cNvCxnSpPr>
          <p:nvPr/>
        </p:nvCxnSpPr>
        <p:spPr>
          <a:xfrm flipH="1">
            <a:off x="2189400" y="890750"/>
            <a:ext cx="2382600" cy="2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3" name="Shape 2213"/>
          <p:cNvCxnSpPr>
            <a:stCxn id="2194" idx="3"/>
            <a:endCxn id="2203" idx="1"/>
          </p:cNvCxnSpPr>
          <p:nvPr/>
        </p:nvCxnSpPr>
        <p:spPr>
          <a:xfrm flipH="1" rot="10800000">
            <a:off x="5174550" y="676850"/>
            <a:ext cx="24315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4" name="Shape 2214"/>
          <p:cNvCxnSpPr>
            <a:stCxn id="2194" idx="2"/>
            <a:endCxn id="2200" idx="0"/>
          </p:cNvCxnSpPr>
          <p:nvPr/>
        </p:nvCxnSpPr>
        <p:spPr>
          <a:xfrm>
            <a:off x="4572000" y="890750"/>
            <a:ext cx="8535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5" name="Shape 2215"/>
          <p:cNvCxnSpPr>
            <a:stCxn id="2194" idx="2"/>
            <a:endCxn id="2201" idx="0"/>
          </p:cNvCxnSpPr>
          <p:nvPr/>
        </p:nvCxnSpPr>
        <p:spPr>
          <a:xfrm>
            <a:off x="4572000" y="890750"/>
            <a:ext cx="25188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6" name="Shape 2216"/>
          <p:cNvCxnSpPr>
            <a:stCxn id="2194" idx="2"/>
            <a:endCxn id="2202" idx="0"/>
          </p:cNvCxnSpPr>
          <p:nvPr/>
        </p:nvCxnSpPr>
        <p:spPr>
          <a:xfrm>
            <a:off x="4572000" y="890750"/>
            <a:ext cx="37974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7" name="Shape 2217"/>
          <p:cNvCxnSpPr>
            <a:stCxn id="2197" idx="2"/>
            <a:endCxn id="2195" idx="0"/>
          </p:cNvCxnSpPr>
          <p:nvPr/>
        </p:nvCxnSpPr>
        <p:spPr>
          <a:xfrm flipH="1">
            <a:off x="888300" y="1461450"/>
            <a:ext cx="130110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8" name="Shape 2218"/>
          <p:cNvCxnSpPr>
            <a:stCxn id="2197" idx="2"/>
            <a:endCxn id="2196" idx="0"/>
          </p:cNvCxnSpPr>
          <p:nvPr/>
        </p:nvCxnSpPr>
        <p:spPr>
          <a:xfrm>
            <a:off x="2189400" y="1461450"/>
            <a:ext cx="238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9" name="Shape 2219"/>
          <p:cNvCxnSpPr>
            <a:stCxn id="2197" idx="2"/>
            <a:endCxn id="2198" idx="0"/>
          </p:cNvCxnSpPr>
          <p:nvPr/>
        </p:nvCxnSpPr>
        <p:spPr>
          <a:xfrm>
            <a:off x="2189400" y="1461450"/>
            <a:ext cx="13338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0" name="Shape 2220"/>
          <p:cNvCxnSpPr>
            <a:stCxn id="2196" idx="2"/>
            <a:endCxn id="2199" idx="0"/>
          </p:cNvCxnSpPr>
          <p:nvPr/>
        </p:nvCxnSpPr>
        <p:spPr>
          <a:xfrm>
            <a:off x="2427600" y="2313975"/>
            <a:ext cx="5889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1" name="Shape 2221"/>
          <p:cNvCxnSpPr>
            <a:stCxn id="2198" idx="2"/>
            <a:endCxn id="2199" idx="0"/>
          </p:cNvCxnSpPr>
          <p:nvPr/>
        </p:nvCxnSpPr>
        <p:spPr>
          <a:xfrm flipH="1">
            <a:off x="3016725" y="2313975"/>
            <a:ext cx="5064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2" name="Shape 2222"/>
          <p:cNvCxnSpPr>
            <a:stCxn id="2200" idx="2"/>
            <a:endCxn id="2205" idx="0"/>
          </p:cNvCxnSpPr>
          <p:nvPr/>
        </p:nvCxnSpPr>
        <p:spPr>
          <a:xfrm flipH="1">
            <a:off x="5114850" y="1688525"/>
            <a:ext cx="310500" cy="10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3" name="Shape 2223"/>
          <p:cNvCxnSpPr>
            <a:stCxn id="2200" idx="2"/>
            <a:endCxn id="2204" idx="0"/>
          </p:cNvCxnSpPr>
          <p:nvPr/>
        </p:nvCxnSpPr>
        <p:spPr>
          <a:xfrm>
            <a:off x="5425350" y="1688525"/>
            <a:ext cx="1170300" cy="10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4" name="Shape 2224"/>
          <p:cNvCxnSpPr>
            <a:stCxn id="2205" idx="2"/>
            <a:endCxn id="2207" idx="0"/>
          </p:cNvCxnSpPr>
          <p:nvPr/>
        </p:nvCxnSpPr>
        <p:spPr>
          <a:xfrm>
            <a:off x="5114900" y="3099750"/>
            <a:ext cx="35100" cy="5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5" name="Shape 2225"/>
          <p:cNvCxnSpPr>
            <a:stCxn id="2205" idx="2"/>
            <a:endCxn id="2206" idx="0"/>
          </p:cNvCxnSpPr>
          <p:nvPr/>
        </p:nvCxnSpPr>
        <p:spPr>
          <a:xfrm>
            <a:off x="5114900" y="3099750"/>
            <a:ext cx="1480500" cy="5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6" name="Shape 2226"/>
          <p:cNvCxnSpPr>
            <a:stCxn id="2207" idx="2"/>
            <a:endCxn id="2208" idx="0"/>
          </p:cNvCxnSpPr>
          <p:nvPr/>
        </p:nvCxnSpPr>
        <p:spPr>
          <a:xfrm>
            <a:off x="5149850" y="4025750"/>
            <a:ext cx="14904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7" name="Shape 2227"/>
          <p:cNvCxnSpPr>
            <a:stCxn id="2207" idx="2"/>
            <a:endCxn id="2209" idx="0"/>
          </p:cNvCxnSpPr>
          <p:nvPr/>
        </p:nvCxnSpPr>
        <p:spPr>
          <a:xfrm>
            <a:off x="5149850" y="4025750"/>
            <a:ext cx="3510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28" name="Shape 2228"/>
          <p:cNvSpPr/>
          <p:nvPr/>
        </p:nvSpPr>
        <p:spPr>
          <a:xfrm>
            <a:off x="104775" y="2795250"/>
            <a:ext cx="853500" cy="314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/>
              <a:t>Logikai csoport csúcs</a:t>
            </a:r>
            <a:endParaRPr sz="800"/>
          </a:p>
        </p:txBody>
      </p:sp>
      <p:sp>
        <p:nvSpPr>
          <p:cNvPr id="2229" name="Shape 2229"/>
          <p:cNvSpPr/>
          <p:nvPr/>
        </p:nvSpPr>
        <p:spPr>
          <a:xfrm>
            <a:off x="104775" y="3253300"/>
            <a:ext cx="853500" cy="314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/>
              <a:t>Transzformációs csúcs</a:t>
            </a:r>
            <a:endParaRPr sz="800"/>
          </a:p>
        </p:txBody>
      </p:sp>
      <p:sp>
        <p:nvSpPr>
          <p:cNvPr id="2230" name="Shape 2230"/>
          <p:cNvSpPr/>
          <p:nvPr/>
        </p:nvSpPr>
        <p:spPr>
          <a:xfrm>
            <a:off x="104775" y="3711350"/>
            <a:ext cx="853500" cy="3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800"/>
              <a:t>Levél</a:t>
            </a:r>
            <a:endParaRPr sz="800"/>
          </a:p>
        </p:txBody>
      </p:sp>
      <p:sp>
        <p:nvSpPr>
          <p:cNvPr id="2231" name="Shape 2231"/>
          <p:cNvSpPr txBox="1"/>
          <p:nvPr/>
        </p:nvSpPr>
        <p:spPr>
          <a:xfrm>
            <a:off x="1064163" y="3637800"/>
            <a:ext cx="33225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A transzformációs csúcsok group node szerepet is betölthetnek, ezért külön ezeket tartalmazó group nodeokat nem vettem fel az átláthatóság és egyszerűség kedvéért (Csak a gyökér group node)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Saját geometriák	</a:t>
            </a:r>
            <a:endParaRPr/>
          </a:p>
        </p:txBody>
      </p:sp>
      <p:sp>
        <p:nvSpPr>
          <p:cNvPr id="2237" name="Shape 2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Előző órán ShapeDrawable típusú geometriát rendeltünk a Geodeokhoz:</a:t>
            </a:r>
            <a:br>
              <a:rPr lang="hu"/>
            </a:br>
            <a:r>
              <a:rPr lang="hu"/>
              <a:t>	Gömb, Henger, Téglatest…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Ennél egyedibbeket is szeretnénk:</a:t>
            </a:r>
            <a:br>
              <a:rPr lang="hu"/>
            </a:br>
            <a:r>
              <a:rPr lang="hu"/>
              <a:t>Erre való a </a:t>
            </a:r>
            <a:r>
              <a:rPr lang="hu">
                <a:solidFill>
                  <a:schemeClr val="accent5"/>
                </a:solidFill>
              </a:rPr>
              <a:t>Geometry típus: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Lényegében egy VBO és VAO, amit feltölthetünk vertexekkel (poz, norm., uv, szín stb.)</a:t>
            </a:r>
            <a:endParaRPr/>
          </a:p>
        </p:txBody>
      </p:sp>
      <p:sp>
        <p:nvSpPr>
          <p:cNvPr id="2238" name="Shape 2238"/>
          <p:cNvSpPr txBox="1"/>
          <p:nvPr/>
        </p:nvSpPr>
        <p:spPr>
          <a:xfrm>
            <a:off x="419150" y="3493025"/>
            <a:ext cx="8208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0000"/>
                </a:solidFill>
              </a:rPr>
              <a:t>Körüljárási irányra ugyanúgy figyelni kell!</a:t>
            </a:r>
            <a:r>
              <a:rPr lang="hu" sz="1800"/>
              <a:t> </a:t>
            </a:r>
            <a:r>
              <a:rPr lang="hu" sz="1800">
                <a:solidFill>
                  <a:schemeClr val="accent3"/>
                </a:solidFill>
              </a:rPr>
              <a:t>(feltéve, ha be van kapcsolva a hátlapeldobás)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Shape 2243"/>
          <p:cNvSpPr txBox="1"/>
          <p:nvPr>
            <p:ph type="title"/>
          </p:nvPr>
        </p:nvSpPr>
        <p:spPr>
          <a:xfrm>
            <a:off x="311700" y="10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244" name="Shape 2244"/>
          <p:cNvSpPr txBox="1"/>
          <p:nvPr>
            <p:ph idx="1" type="body"/>
          </p:nvPr>
        </p:nvSpPr>
        <p:spPr>
          <a:xfrm>
            <a:off x="311700" y="682325"/>
            <a:ext cx="85206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Fejezzük be a piramist! (megfelelő normálvektorokkal)</a:t>
            </a:r>
            <a:endParaRPr/>
          </a:p>
        </p:txBody>
      </p:sp>
      <p:pic>
        <p:nvPicPr>
          <p:cNvPr id="2245" name="Shape 2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75" y="1736550"/>
            <a:ext cx="5472166" cy="24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Shape 2246"/>
          <p:cNvSpPr txBox="1"/>
          <p:nvPr/>
        </p:nvSpPr>
        <p:spPr>
          <a:xfrm>
            <a:off x="3403800" y="2047700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pa</a:t>
            </a:r>
            <a:endParaRPr sz="3000"/>
          </a:p>
        </p:txBody>
      </p:sp>
      <p:sp>
        <p:nvSpPr>
          <p:cNvPr id="2247" name="Shape 2247"/>
          <p:cNvSpPr txBox="1"/>
          <p:nvPr/>
        </p:nvSpPr>
        <p:spPr>
          <a:xfrm>
            <a:off x="3211975" y="3991825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pc</a:t>
            </a:r>
            <a:endParaRPr sz="3000"/>
          </a:p>
        </p:txBody>
      </p:sp>
      <p:sp>
        <p:nvSpPr>
          <p:cNvPr id="2248" name="Shape 2248"/>
          <p:cNvSpPr txBox="1"/>
          <p:nvPr/>
        </p:nvSpPr>
        <p:spPr>
          <a:xfrm>
            <a:off x="5976950" y="3991825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pd</a:t>
            </a:r>
            <a:endParaRPr sz="3000"/>
          </a:p>
        </p:txBody>
      </p:sp>
      <p:sp>
        <p:nvSpPr>
          <p:cNvPr id="2249" name="Shape 2249"/>
          <p:cNvSpPr txBox="1"/>
          <p:nvPr/>
        </p:nvSpPr>
        <p:spPr>
          <a:xfrm>
            <a:off x="7700425" y="3025650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pb</a:t>
            </a:r>
            <a:endParaRPr sz="3000"/>
          </a:p>
        </p:txBody>
      </p:sp>
      <p:sp>
        <p:nvSpPr>
          <p:cNvPr id="2250" name="Shape 2250"/>
          <p:cNvSpPr txBox="1"/>
          <p:nvPr/>
        </p:nvSpPr>
        <p:spPr>
          <a:xfrm>
            <a:off x="5976950" y="1412800"/>
            <a:ext cx="1226700" cy="4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pe</a:t>
            </a:r>
            <a:endParaRPr sz="3000"/>
          </a:p>
        </p:txBody>
      </p:sp>
      <p:sp>
        <p:nvSpPr>
          <p:cNvPr id="2251" name="Shape 2251"/>
          <p:cNvSpPr txBox="1"/>
          <p:nvPr/>
        </p:nvSpPr>
        <p:spPr>
          <a:xfrm>
            <a:off x="139725" y="4165450"/>
            <a:ext cx="26721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accent3"/>
                </a:solidFill>
              </a:rPr>
              <a:t>Az OSG koordináta rendszerében oldalra dőlt piramist kapunk ezekkel a csúcspontokkal. (így lényegében OGL-es koordinátákkal tudunk dolgozni)</a:t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2252" name="Shape 2252"/>
          <p:cNvSpPr/>
          <p:nvPr/>
        </p:nvSpPr>
        <p:spPr>
          <a:xfrm>
            <a:off x="715975" y="1412800"/>
            <a:ext cx="1816500" cy="1816500"/>
          </a:xfrm>
          <a:prstGeom prst="rtTriangle">
            <a:avLst/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3" name="Shape 2253"/>
          <p:cNvCxnSpPr>
            <a:stCxn id="2252" idx="2"/>
            <a:endCxn id="2252" idx="5"/>
          </p:cNvCxnSpPr>
          <p:nvPr/>
        </p:nvCxnSpPr>
        <p:spPr>
          <a:xfrm flipH="1" rot="10800000">
            <a:off x="715975" y="2321200"/>
            <a:ext cx="908400" cy="90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54" name="Shape 2254"/>
          <p:cNvSpPr txBox="1"/>
          <p:nvPr/>
        </p:nvSpPr>
        <p:spPr>
          <a:xfrm>
            <a:off x="1467175" y="3767325"/>
            <a:ext cx="4539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1</a:t>
            </a:r>
            <a:endParaRPr sz="1800">
              <a:solidFill>
                <a:schemeClr val="accent5"/>
              </a:solidFill>
            </a:endParaRPr>
          </a:p>
        </p:txBody>
      </p:sp>
      <p:cxnSp>
        <p:nvCxnSpPr>
          <p:cNvPr id="2255" name="Shape 2255"/>
          <p:cNvCxnSpPr>
            <a:stCxn id="2252" idx="3"/>
            <a:endCxn id="2252" idx="5"/>
          </p:cNvCxnSpPr>
          <p:nvPr/>
        </p:nvCxnSpPr>
        <p:spPr>
          <a:xfrm rot="10800000">
            <a:off x="1624225" y="2321200"/>
            <a:ext cx="0" cy="90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6" name="Shape 2256"/>
          <p:cNvCxnSpPr>
            <a:stCxn id="2252" idx="5"/>
            <a:endCxn id="2252" idx="1"/>
          </p:cNvCxnSpPr>
          <p:nvPr/>
        </p:nvCxnSpPr>
        <p:spPr>
          <a:xfrm rot="10800000">
            <a:off x="716125" y="2321050"/>
            <a:ext cx="90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57" name="Shape 2257"/>
          <p:cNvSpPr txBox="1"/>
          <p:nvPr/>
        </p:nvSpPr>
        <p:spPr>
          <a:xfrm>
            <a:off x="882125" y="3354613"/>
            <a:ext cx="681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0.5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2258" name="Shape 2258"/>
          <p:cNvSpPr txBox="1"/>
          <p:nvPr/>
        </p:nvSpPr>
        <p:spPr>
          <a:xfrm>
            <a:off x="-78600" y="2631400"/>
            <a:ext cx="681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0.5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2259" name="Shape 2259"/>
          <p:cNvSpPr/>
          <p:nvPr/>
        </p:nvSpPr>
        <p:spPr>
          <a:xfrm>
            <a:off x="698600" y="3624025"/>
            <a:ext cx="1746525" cy="233225"/>
          </a:xfrm>
          <a:custGeom>
            <a:pathLst>
              <a:path extrusionOk="0" h="9329" w="69861">
                <a:moveTo>
                  <a:pt x="0" y="1048"/>
                </a:moveTo>
                <a:cubicBezTo>
                  <a:pt x="3924" y="7912"/>
                  <a:pt x="15254" y="7937"/>
                  <a:pt x="23054" y="6637"/>
                </a:cubicBezTo>
                <a:cubicBezTo>
                  <a:pt x="26398" y="6079"/>
                  <a:pt x="29490" y="3284"/>
                  <a:pt x="32835" y="3842"/>
                </a:cubicBezTo>
                <a:cubicBezTo>
                  <a:pt x="34650" y="4144"/>
                  <a:pt x="37015" y="5180"/>
                  <a:pt x="37376" y="6986"/>
                </a:cubicBezTo>
                <a:cubicBezTo>
                  <a:pt x="37512" y="7671"/>
                  <a:pt x="36881" y="9576"/>
                  <a:pt x="37376" y="9082"/>
                </a:cubicBezTo>
                <a:cubicBezTo>
                  <a:pt x="38792" y="7665"/>
                  <a:pt x="39170" y="5253"/>
                  <a:pt x="40869" y="4192"/>
                </a:cubicBezTo>
                <a:cubicBezTo>
                  <a:pt x="44666" y="1817"/>
                  <a:pt x="49835" y="5056"/>
                  <a:pt x="54142" y="6288"/>
                </a:cubicBezTo>
                <a:cubicBezTo>
                  <a:pt x="59567" y="7839"/>
                  <a:pt x="67340" y="5049"/>
                  <a:pt x="6986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60" name="Shape 2260"/>
          <p:cNvSpPr/>
          <p:nvPr/>
        </p:nvSpPr>
        <p:spPr>
          <a:xfrm>
            <a:off x="733550" y="3300925"/>
            <a:ext cx="829575" cy="155600"/>
          </a:xfrm>
          <a:custGeom>
            <a:pathLst>
              <a:path extrusionOk="0" h="6224" w="33183">
                <a:moveTo>
                  <a:pt x="0" y="0"/>
                </a:moveTo>
                <a:cubicBezTo>
                  <a:pt x="3906" y="2789"/>
                  <a:pt x="9171" y="3493"/>
                  <a:pt x="13972" y="3493"/>
                </a:cubicBezTo>
                <a:cubicBezTo>
                  <a:pt x="15589" y="3493"/>
                  <a:pt x="17019" y="7081"/>
                  <a:pt x="18163" y="5938"/>
                </a:cubicBezTo>
                <a:cubicBezTo>
                  <a:pt x="18922" y="5178"/>
                  <a:pt x="19555" y="3631"/>
                  <a:pt x="20608" y="3842"/>
                </a:cubicBezTo>
                <a:cubicBezTo>
                  <a:pt x="24743" y="4669"/>
                  <a:pt x="33183" y="6662"/>
                  <a:pt x="33183" y="24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61" name="Shape 2261"/>
          <p:cNvSpPr/>
          <p:nvPr/>
        </p:nvSpPr>
        <p:spPr>
          <a:xfrm>
            <a:off x="406825" y="2321050"/>
            <a:ext cx="239375" cy="866276"/>
          </a:xfrm>
          <a:custGeom>
            <a:pathLst>
              <a:path extrusionOk="0" h="69861" w="9575">
                <a:moveTo>
                  <a:pt x="9575" y="0"/>
                </a:moveTo>
                <a:cubicBezTo>
                  <a:pt x="4346" y="11409"/>
                  <a:pt x="3990" y="24869"/>
                  <a:pt x="5035" y="37376"/>
                </a:cubicBezTo>
                <a:cubicBezTo>
                  <a:pt x="5218" y="39577"/>
                  <a:pt x="4264" y="41895"/>
                  <a:pt x="2939" y="43663"/>
                </a:cubicBezTo>
                <a:cubicBezTo>
                  <a:pt x="2313" y="44496"/>
                  <a:pt x="-433" y="44193"/>
                  <a:pt x="144" y="45060"/>
                </a:cubicBezTo>
                <a:cubicBezTo>
                  <a:pt x="1707" y="47405"/>
                  <a:pt x="4879" y="48923"/>
                  <a:pt x="5384" y="51697"/>
                </a:cubicBezTo>
                <a:cubicBezTo>
                  <a:pt x="6474" y="57693"/>
                  <a:pt x="2603" y="66205"/>
                  <a:pt x="7480" y="698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2262" name="Shape 2262"/>
          <p:cNvCxnSpPr/>
          <p:nvPr/>
        </p:nvCxnSpPr>
        <p:spPr>
          <a:xfrm flipH="1">
            <a:off x="1117850" y="1484550"/>
            <a:ext cx="261900" cy="126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63" name="Shape 2263"/>
          <p:cNvSpPr txBox="1"/>
          <p:nvPr/>
        </p:nvSpPr>
        <p:spPr>
          <a:xfrm>
            <a:off x="1397275" y="1265025"/>
            <a:ext cx="3169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sqrt(0.5^2+0.5^2) = sqrt(2)/2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2264" name="Shape 2264"/>
          <p:cNvSpPr txBox="1"/>
          <p:nvPr/>
        </p:nvSpPr>
        <p:spPr>
          <a:xfrm>
            <a:off x="1467175" y="1601050"/>
            <a:ext cx="181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5"/>
                </a:solidFill>
              </a:rPr>
              <a:t>kódban: sqo2 (skalár)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2265" name="Shape 2265"/>
          <p:cNvSpPr txBox="1"/>
          <p:nvPr/>
        </p:nvSpPr>
        <p:spPr>
          <a:xfrm>
            <a:off x="2942875" y="4706875"/>
            <a:ext cx="5984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quad-&gt;addPrimitiveSet(new osg::DrawArrays(GL_TRIANGLES, 0, 18));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6" name="Shape 2266"/>
          <p:cNvSpPr txBox="1"/>
          <p:nvPr/>
        </p:nvSpPr>
        <p:spPr>
          <a:xfrm>
            <a:off x="1624375" y="226925"/>
            <a:ext cx="7361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Alapból a kamera pozíciójában van egy fényforrás, tehát látjuk is, hogy jók-e a normálisok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272" name="Shape 2272"/>
          <p:cNvSpPr txBox="1"/>
          <p:nvPr>
            <p:ph idx="1" type="body"/>
          </p:nvPr>
        </p:nvSpPr>
        <p:spPr>
          <a:xfrm>
            <a:off x="311700" y="1152475"/>
            <a:ext cx="85206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Cseréljük le a színeket textúrára és adjunk </a:t>
            </a:r>
            <a:br>
              <a:rPr lang="hu"/>
            </a:br>
            <a:r>
              <a:rPr lang="hu"/>
              <a:t>meg helyes textúra koordinátákat! (</a:t>
            </a:r>
            <a:r>
              <a:rPr lang="hu" u="sng">
                <a:solidFill>
                  <a:schemeClr val="accent5"/>
                </a:solidFill>
                <a:hlinkClick r:id="rId3"/>
              </a:rPr>
              <a:t>LINK</a:t>
            </a:r>
            <a:r>
              <a:rPr lang="hu"/>
              <a:t>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73" name="Shape 2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025" y="89550"/>
            <a:ext cx="3519300" cy="24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Körvonalat szeretnénk rajzolni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Görbe/felület megadási módok: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Explicit : y = f(x) (két függvényből tudjuk csak összerakni)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Implicit : f(x,y) = 0 (</a:t>
            </a:r>
            <a:r>
              <a:rPr lang="hu" sz="800"/>
              <a:t>Numerikus gyökkeresés, marching squares, dupla ciklus stb. : Elbonyolítja</a:t>
            </a:r>
            <a:r>
              <a:rPr lang="hu"/>
              <a:t>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x^2 + y^2 - r^2 = 0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Parametrikus : f(t) = (x(t), y(t))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ircle.pn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050" y="1487075"/>
            <a:ext cx="26479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7750925" y="2333125"/>
            <a:ext cx="515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ϴ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12428083851546739178Symbol_OK.svg.med.png"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225" y="2796022"/>
            <a:ext cx="515100" cy="4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17350" y="3201775"/>
            <a:ext cx="88116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Utóbbi érdekes most nekünk: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Theta SZÖG paramétert futtatva megfelelő felosztással megkapjuk a körvonal pontjait!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Tehát </a:t>
            </a:r>
            <a:r>
              <a:rPr lang="hu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(r*cos(theta), r*sin(theta)) </a:t>
            </a: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adják a körvonal pontjait, theta fut [0, 2PI]-ben</a:t>
            </a:r>
            <a:b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endParaRPr/>
          </a:p>
        </p:txBody>
      </p:sp>
      <p:pic>
        <p:nvPicPr>
          <p:cNvPr descr="publicpreview.php"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350" y="2031025"/>
            <a:ext cx="1864425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 txBox="1"/>
          <p:nvPr>
            <p:ph type="title"/>
          </p:nvPr>
        </p:nvSpPr>
        <p:spPr>
          <a:xfrm>
            <a:off x="311700" y="6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279" name="Shape 2279"/>
          <p:cNvSpPr txBox="1"/>
          <p:nvPr>
            <p:ph idx="1" type="body"/>
          </p:nvPr>
        </p:nvSpPr>
        <p:spPr>
          <a:xfrm>
            <a:off x="311700" y="676650"/>
            <a:ext cx="85206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Készítsünk talajt is! A textúrát ismételjük rajta!</a:t>
            </a:r>
            <a:br>
              <a:rPr lang="hu"/>
            </a:br>
            <a:br>
              <a:rPr lang="hu" sz="1000"/>
            </a:br>
            <a:r>
              <a:rPr lang="hu" sz="1000"/>
              <a:t>koordináta rendszer origója a bal alsó sarok,</a:t>
            </a:r>
            <a:br>
              <a:rPr lang="hu" sz="1000"/>
            </a:br>
            <a:r>
              <a:rPr lang="hu" sz="1000"/>
              <a:t>mint OGL-ben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80" name="Shape 2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871" y="122871"/>
            <a:ext cx="2038125" cy="15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Shape 2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2286" name="Shape 2286"/>
          <p:cNvSpPr txBox="1"/>
          <p:nvPr>
            <p:ph idx="1" type="body"/>
          </p:nvPr>
        </p:nvSpPr>
        <p:spPr>
          <a:xfrm>
            <a:off x="311700" y="1152475"/>
            <a:ext cx="85206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/>
              <a:t>Gömb helyett parametrikus hengert</a:t>
            </a:r>
            <a:br>
              <a:rPr lang="hu"/>
            </a:br>
            <a:r>
              <a:rPr lang="hu"/>
              <a:t>jelenítsünk meg!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lang="hu"/>
            </a:b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Csak még egy apróság...</a:t>
            </a:r>
            <a:endParaRPr/>
          </a:p>
        </p:txBody>
      </p:sp>
      <p:sp>
        <p:nvSpPr>
          <p:cNvPr id="2292" name="Shape 2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Normálvektorok</a:t>
            </a:r>
            <a:r>
              <a:rPr lang="hu"/>
              <a:t> nem inverz transzponálttal szorzódnak, emiatt, ha eltoláson kívül mást is csinálunk (pl nyújtunk), akkor ne higyjünk a fényeknek! A transzformációk előtt ellenőrizzük, hogy jók-e a normálisok, ha igen, akkor dolgozzunk az objektummal tovább!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chemeClr val="accent5"/>
                </a:solidFill>
              </a:rPr>
              <a:t>Exportálás:</a:t>
            </a:r>
            <a:r>
              <a:rPr lang="hu"/>
              <a:t> ShapeDrawable-t nem lehet exportálni, ezért beadandót, ZH-t ne azokkal próbáljunk meg csinálni. (Nincs mögöttük tároló, közvetlen rajzolóutasításokkal rajzolnak)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</a:t>
            </a:r>
            <a:r>
              <a:rPr lang="hu" sz="1700"/>
              <a:t> Rajzoljunk ki egy 100 sugarú körvonalat a (101,102) pont</a:t>
            </a:r>
            <a:br>
              <a:rPr lang="hu" sz="1700"/>
            </a:br>
            <a:r>
              <a:rPr lang="hu" sz="1700"/>
              <a:t>köré zöld színnel.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F1C232"/>
                </a:solidFill>
              </a:rPr>
              <a:t>Hint:</a:t>
            </a:r>
            <a:r>
              <a:rPr lang="hu" sz="1700"/>
              <a:t> Szakaszokból állítsuk össze (pl 103-ból),</a:t>
            </a:r>
            <a:br>
              <a:rPr lang="hu" sz="1700"/>
            </a:br>
            <a:r>
              <a:rPr lang="hu" sz="1700"/>
              <a:t>x=r*cos(t)+k</a:t>
            </a:r>
            <a:r>
              <a:rPr baseline="-25000" lang="hu" sz="1700"/>
              <a:t>x</a:t>
            </a:r>
            <a:r>
              <a:rPr lang="hu" sz="1700"/>
              <a:t> és y=r*sin(t)+k</a:t>
            </a:r>
            <a:r>
              <a:rPr baseline="-25000" lang="hu" sz="1700"/>
              <a:t>y</a:t>
            </a:r>
            <a:r>
              <a:rPr lang="hu" sz="1700"/>
              <a:t> , ahol r a sugár, (k</a:t>
            </a:r>
            <a:r>
              <a:rPr baseline="-25000" lang="hu" sz="1700"/>
              <a:t>x</a:t>
            </a:r>
            <a:r>
              <a:rPr lang="hu" sz="1700"/>
              <a:t>, k</a:t>
            </a:r>
            <a:r>
              <a:rPr baseline="-25000" lang="hu" sz="1700"/>
              <a:t>y</a:t>
            </a:r>
            <a:r>
              <a:rPr lang="hu" sz="1700"/>
              <a:t>) a középpont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SDL_SetRenderDrawColor(ren,0,255,0,255);</a:t>
            </a:r>
            <a:br>
              <a:rPr b="1" lang="hu" sz="1300">
                <a:solidFill>
                  <a:srgbClr val="6AA84F"/>
                </a:solidFill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for (int i = 0; i &lt; 103 ;++i) {</a:t>
            </a:r>
            <a:br>
              <a:rPr lang="hu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	SDL_RenderDrawLine(ren,	</a:t>
            </a:r>
            <a:br>
              <a:rPr lang="hu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		100*cos(2*M_PI/103.0*i)+101,</a:t>
            </a:r>
            <a:br>
              <a:rPr lang="hu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		100*sin(2*M_PI/103.0*i)+102,</a:t>
            </a:r>
            <a:br>
              <a:rPr lang="hu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		100*cos(2*M_PI/103.0*(i+1))+101,</a:t>
            </a:r>
            <a:br>
              <a:rPr lang="hu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		100*sin(2*M_PI/103.0*(i+1))+102);</a:t>
            </a:r>
            <a:br>
              <a:rPr lang="hu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625250" y="3453700"/>
            <a:ext cx="23271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ircle.pn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050" y="2876550"/>
            <a:ext cx="2647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-7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425325"/>
            <a:ext cx="8520600" cy="4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Az előző feladatot módosítsuk úgy, hogy a szürke 103 </a:t>
            </a:r>
            <a:br>
              <a:rPr lang="hu" sz="1700"/>
            </a:br>
            <a:r>
              <a:rPr lang="hu" sz="1700"/>
              <a:t>árnyalata rajzolódjon ki!</a:t>
            </a:r>
            <a:br>
              <a:rPr lang="hu" sz="1700"/>
            </a:br>
            <a:r>
              <a:rPr b="1" lang="hu" sz="1700">
                <a:solidFill>
                  <a:srgbClr val="F1C232"/>
                </a:solidFill>
              </a:rPr>
              <a:t>Hint:</a:t>
            </a:r>
            <a:br>
              <a:rPr lang="hu" sz="1700"/>
            </a:br>
            <a:r>
              <a:rPr lang="hu" sz="1700"/>
              <a:t>Egy (R,G,B) szín szürke, ha (x,x,x) formátumú.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for (int i = 0; i &lt; 103; ++i)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SDL_SetRenderDrawColor(ren, int(255/103.0*i), int(255/103.0*i), int(255/103.0*i), 255);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SDL_RenderDrawLine(ren,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	100 * cos(2 * M_PI / 103.0*i) + 101,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	100 * sin(2 * M_PI / 103.0*i) + 102,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	100 * cos(2 * M_PI / 103.0*(i + 1)) + 101,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	100 * sin(2 * M_PI / 103.0*(i + 1)) + 102);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Módosítsuk úgy, hogy a fehér rész felül kezdődjön!</a:t>
            </a:r>
            <a:br>
              <a:rPr lang="hu" sz="1700"/>
            </a:br>
            <a:r>
              <a:rPr b="1" lang="hu" sz="1700">
                <a:solidFill>
                  <a:srgbClr val="F1C232"/>
                </a:solidFill>
              </a:rPr>
              <a:t>Hint:</a:t>
            </a:r>
            <a:r>
              <a:rPr lang="hu" sz="1700"/>
              <a:t> Fáziseltolás -π/2 -vel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r>
              <a:rPr lang="hu"/>
              <a:t>∀ szögfüggvényre : 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szögf(xyz) -&gt; szögf(xyz - M_PI/2.0)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065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Rajzoljunk ki egy napraforgót vonalakból </a:t>
            </a:r>
            <a:br>
              <a:rPr lang="hu" sz="1700"/>
            </a:br>
            <a:r>
              <a:rPr lang="hu" sz="1700"/>
              <a:t>és (vonalakból álló) körökből!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endParaRPr sz="170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475" y="344288"/>
            <a:ext cx="259080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378200" y="2428025"/>
            <a:ext cx="5499000" cy="25641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F8F8F2"/>
                </a:solidFill>
              </a:rPr>
              <a:t>SDL_SetRenderDrawColor(ren,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0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255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0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255</a:t>
            </a:r>
            <a:r>
              <a:rPr lang="hu" sz="600">
                <a:solidFill>
                  <a:srgbClr val="F8F8F2"/>
                </a:solidFill>
              </a:rPr>
              <a:t>);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66D9EF"/>
                </a:solidFill>
              </a:rPr>
              <a:t>for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(</a:t>
            </a:r>
            <a:r>
              <a:rPr lang="hu" sz="600">
                <a:solidFill>
                  <a:srgbClr val="66D9EF"/>
                </a:solidFill>
              </a:rPr>
              <a:t>int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j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=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</a:t>
            </a:r>
            <a:r>
              <a:rPr lang="hu" sz="600">
                <a:solidFill>
                  <a:srgbClr val="F8F8F2"/>
                </a:solidFill>
              </a:rPr>
              <a:t>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j</a:t>
            </a:r>
            <a:r>
              <a:rPr lang="hu" sz="600">
                <a:solidFill>
                  <a:srgbClr val="F92672"/>
                </a:solidFill>
              </a:rPr>
              <a:t>&lt;=</a:t>
            </a:r>
            <a:r>
              <a:rPr lang="hu" sz="600">
                <a:solidFill>
                  <a:srgbClr val="AE81FF"/>
                </a:solidFill>
              </a:rPr>
              <a:t>200</a:t>
            </a:r>
            <a:r>
              <a:rPr lang="hu" sz="600">
                <a:solidFill>
                  <a:srgbClr val="F8F8F2"/>
                </a:solidFill>
              </a:rPr>
              <a:t>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++</a:t>
            </a:r>
            <a:r>
              <a:rPr lang="hu" sz="600">
                <a:solidFill>
                  <a:srgbClr val="F8F8F2"/>
                </a:solidFill>
              </a:rPr>
              <a:t>j)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{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</a:t>
            </a:r>
            <a:r>
              <a:rPr lang="hu" sz="600">
                <a:solidFill>
                  <a:srgbClr val="F8F8F2"/>
                </a:solidFill>
              </a:rPr>
              <a:t>SDL_SetRenderDrawColor(ren,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167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AE81FF"/>
                </a:solidFill>
              </a:rPr>
              <a:t>46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AE81FF"/>
                </a:solidFill>
              </a:rPr>
              <a:t>21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255</a:t>
            </a:r>
            <a:r>
              <a:rPr lang="hu" sz="600">
                <a:solidFill>
                  <a:srgbClr val="F8F8F2"/>
                </a:solidFill>
              </a:rPr>
              <a:t>);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</a:t>
            </a:r>
            <a:r>
              <a:rPr lang="hu" sz="600">
                <a:solidFill>
                  <a:srgbClr val="66D9EF"/>
                </a:solidFill>
              </a:rPr>
              <a:t>for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(</a:t>
            </a:r>
            <a:r>
              <a:rPr lang="hu" sz="600">
                <a:solidFill>
                  <a:srgbClr val="66D9EF"/>
                </a:solidFill>
              </a:rPr>
              <a:t>int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=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0</a:t>
            </a:r>
            <a:r>
              <a:rPr lang="hu" sz="600">
                <a:solidFill>
                  <a:srgbClr val="F8F8F2"/>
                </a:solidFill>
              </a:rPr>
              <a:t>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&lt;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103</a:t>
            </a:r>
            <a:r>
              <a:rPr lang="hu" sz="600">
                <a:solidFill>
                  <a:srgbClr val="F8F8F2"/>
                </a:solidFill>
              </a:rPr>
              <a:t>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++</a:t>
            </a:r>
            <a:r>
              <a:rPr lang="hu" sz="600">
                <a:solidFill>
                  <a:srgbClr val="F8F8F2"/>
                </a:solidFill>
              </a:rPr>
              <a:t>i)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{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</a:t>
            </a:r>
            <a:r>
              <a:rPr lang="hu" sz="600">
                <a:solidFill>
                  <a:srgbClr val="F8F8F2"/>
                </a:solidFill>
              </a:rPr>
              <a:t>SDL_RenderDrawLine(ren,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	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AE81FF"/>
                </a:solidFill>
              </a:rPr>
              <a:t>200.0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j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cos(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103.0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i)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300</a:t>
            </a:r>
            <a:r>
              <a:rPr lang="hu" sz="600">
                <a:solidFill>
                  <a:srgbClr val="F8F8F2"/>
                </a:solidFill>
              </a:rPr>
              <a:t>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	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200.0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j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sin(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103.0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i)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150</a:t>
            </a:r>
            <a:r>
              <a:rPr lang="hu" sz="600">
                <a:solidFill>
                  <a:srgbClr val="F8F8F2"/>
                </a:solidFill>
              </a:rPr>
              <a:t>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	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AE81FF"/>
                </a:solidFill>
              </a:rPr>
              <a:t>200.0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j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cos(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103.0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</a:t>
            </a:r>
            <a:r>
              <a:rPr lang="hu" sz="600">
                <a:solidFill>
                  <a:srgbClr val="F8F8F2"/>
                </a:solidFill>
              </a:rPr>
              <a:t>))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300</a:t>
            </a:r>
            <a:r>
              <a:rPr lang="hu" sz="600">
                <a:solidFill>
                  <a:srgbClr val="F8F8F2"/>
                </a:solidFill>
              </a:rPr>
              <a:t>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	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200.0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j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sin(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103.0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</a:t>
            </a:r>
            <a:r>
              <a:rPr lang="hu" sz="600">
                <a:solidFill>
                  <a:srgbClr val="F8F8F2"/>
                </a:solidFill>
              </a:rPr>
              <a:t>))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150</a:t>
            </a:r>
            <a:r>
              <a:rPr lang="hu" sz="600">
                <a:solidFill>
                  <a:srgbClr val="F8F8F2"/>
                </a:solidFill>
              </a:rPr>
              <a:t>);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</a:t>
            </a:r>
            <a:r>
              <a:rPr lang="hu" sz="600">
                <a:solidFill>
                  <a:srgbClr val="F8F8F2"/>
                </a:solidFill>
              </a:rPr>
              <a:t>}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F8F8F2"/>
                </a:solidFill>
              </a:rPr>
              <a:t>}</a:t>
            </a:r>
            <a:br>
              <a:rPr lang="hu" sz="600">
                <a:solidFill>
                  <a:srgbClr val="333333"/>
                </a:solidFill>
              </a:rPr>
            </a:b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F8F8F2"/>
                </a:solidFill>
              </a:rPr>
              <a:t>SDL_SetRenderDrawColor(ren,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255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255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0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255</a:t>
            </a:r>
            <a:r>
              <a:rPr lang="hu" sz="600">
                <a:solidFill>
                  <a:srgbClr val="F8F8F2"/>
                </a:solidFill>
              </a:rPr>
              <a:t>);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66D9EF"/>
                </a:solidFill>
              </a:rPr>
              <a:t>bool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a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=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false;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66D9EF"/>
                </a:solidFill>
              </a:rPr>
              <a:t>for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(</a:t>
            </a:r>
            <a:r>
              <a:rPr lang="hu" sz="600">
                <a:solidFill>
                  <a:srgbClr val="66D9EF"/>
                </a:solidFill>
              </a:rPr>
              <a:t>int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=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0</a:t>
            </a:r>
            <a:r>
              <a:rPr lang="hu" sz="600">
                <a:solidFill>
                  <a:srgbClr val="F8F8F2"/>
                </a:solidFill>
              </a:rPr>
              <a:t>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&lt;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150</a:t>
            </a:r>
            <a:r>
              <a:rPr lang="hu" sz="600">
                <a:solidFill>
                  <a:srgbClr val="F8F8F2"/>
                </a:solidFill>
              </a:rPr>
              <a:t>;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++</a:t>
            </a:r>
            <a:r>
              <a:rPr lang="hu" sz="600">
                <a:solidFill>
                  <a:srgbClr val="F8F8F2"/>
                </a:solidFill>
              </a:rPr>
              <a:t>i)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{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</a:t>
            </a:r>
            <a:r>
              <a:rPr lang="hu" sz="600">
                <a:solidFill>
                  <a:srgbClr val="F8F8F2"/>
                </a:solidFill>
              </a:rPr>
              <a:t>SDL_RenderDrawLine(ren,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%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?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: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125</a:t>
            </a:r>
            <a:r>
              <a:rPr lang="hu" sz="600">
                <a:solidFill>
                  <a:srgbClr val="F8F8F2"/>
                </a:solidFill>
              </a:rPr>
              <a:t>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cos(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i)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300</a:t>
            </a:r>
            <a:r>
              <a:rPr lang="hu" sz="600">
                <a:solidFill>
                  <a:srgbClr val="F8F8F2"/>
                </a:solidFill>
              </a:rPr>
              <a:t>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%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?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: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125</a:t>
            </a:r>
            <a:r>
              <a:rPr lang="hu" sz="600">
                <a:solidFill>
                  <a:srgbClr val="F8F8F2"/>
                </a:solidFill>
              </a:rPr>
              <a:t>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sin(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i)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150</a:t>
            </a:r>
            <a:r>
              <a:rPr lang="hu" sz="600">
                <a:solidFill>
                  <a:srgbClr val="F8F8F2"/>
                </a:solidFill>
              </a:rPr>
              <a:t>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%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?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125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: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F8F8F2"/>
                </a:solidFill>
              </a:rPr>
              <a:t>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cos(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</a:t>
            </a:r>
            <a:r>
              <a:rPr lang="hu" sz="600">
                <a:solidFill>
                  <a:srgbClr val="F8F8F2"/>
                </a:solidFill>
              </a:rPr>
              <a:t>))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300</a:t>
            </a:r>
            <a:r>
              <a:rPr lang="hu" sz="600">
                <a:solidFill>
                  <a:srgbClr val="F8F8F2"/>
                </a:solidFill>
              </a:rPr>
              <a:t>,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		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%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?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125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: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</a:t>
            </a:r>
            <a:r>
              <a:rPr lang="hu" sz="600">
                <a:solidFill>
                  <a:srgbClr val="F8F8F2"/>
                </a:solidFill>
              </a:rPr>
              <a:t>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sin(</a:t>
            </a:r>
            <a:r>
              <a:rPr lang="hu" sz="600">
                <a:solidFill>
                  <a:srgbClr val="AE81FF"/>
                </a:solidFill>
              </a:rPr>
              <a:t>2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8F8F2"/>
                </a:solidFill>
              </a:rPr>
              <a:t>M_PI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/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100.0</a:t>
            </a:r>
            <a:r>
              <a:rPr lang="hu" sz="600">
                <a:solidFill>
                  <a:srgbClr val="F92672"/>
                </a:solidFill>
              </a:rPr>
              <a:t>*</a:t>
            </a:r>
            <a:r>
              <a:rPr lang="hu" sz="600">
                <a:solidFill>
                  <a:srgbClr val="F8F8F2"/>
                </a:solidFill>
              </a:rPr>
              <a:t>(i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</a:t>
            </a:r>
            <a:r>
              <a:rPr lang="hu" sz="600">
                <a:solidFill>
                  <a:srgbClr val="F8F8F2"/>
                </a:solidFill>
              </a:rPr>
              <a:t>))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F92672"/>
                </a:solidFill>
              </a:rPr>
              <a:t>+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150</a:t>
            </a:r>
            <a:r>
              <a:rPr lang="hu" sz="600">
                <a:solidFill>
                  <a:srgbClr val="F8F8F2"/>
                </a:solidFill>
              </a:rPr>
              <a:t>);</a:t>
            </a: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F8F8F2"/>
                </a:solidFill>
              </a:rPr>
              <a:t>}</a:t>
            </a:r>
            <a:br>
              <a:rPr lang="hu" sz="600">
                <a:solidFill>
                  <a:srgbClr val="333333"/>
                </a:solidFill>
              </a:rPr>
            </a:br>
            <a:br>
              <a:rPr lang="hu" sz="600">
                <a:solidFill>
                  <a:srgbClr val="333333"/>
                </a:solidFill>
              </a:rPr>
            </a:br>
            <a:r>
              <a:rPr lang="hu" sz="600">
                <a:solidFill>
                  <a:srgbClr val="333333"/>
                </a:solidFill>
              </a:rPr>
              <a:t>	</a:t>
            </a:r>
            <a:r>
              <a:rPr lang="hu" sz="600">
                <a:solidFill>
                  <a:srgbClr val="F8F8F2"/>
                </a:solidFill>
              </a:rPr>
              <a:t>SDL_RenderDrawLine(ren,</a:t>
            </a:r>
            <a:r>
              <a:rPr lang="hu" sz="600">
                <a:solidFill>
                  <a:srgbClr val="333333"/>
                </a:solidFill>
              </a:rPr>
              <a:t> </a:t>
            </a:r>
            <a:r>
              <a:rPr lang="hu" sz="600">
                <a:solidFill>
                  <a:srgbClr val="AE81FF"/>
                </a:solidFill>
              </a:rPr>
              <a:t>300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AE81FF"/>
                </a:solidFill>
              </a:rPr>
              <a:t>250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AE81FF"/>
                </a:solidFill>
              </a:rPr>
              <a:t>300</a:t>
            </a:r>
            <a:r>
              <a:rPr lang="hu" sz="600">
                <a:solidFill>
                  <a:srgbClr val="F8F8F2"/>
                </a:solidFill>
              </a:rPr>
              <a:t>,</a:t>
            </a:r>
            <a:r>
              <a:rPr lang="hu" sz="600">
                <a:solidFill>
                  <a:srgbClr val="AE81FF"/>
                </a:solidFill>
              </a:rPr>
              <a:t>500</a:t>
            </a:r>
            <a:r>
              <a:rPr lang="hu" sz="600">
                <a:solidFill>
                  <a:srgbClr val="F8F8F2"/>
                </a:solidFill>
              </a:rPr>
              <a:t>);</a:t>
            </a:r>
            <a:endParaRPr sz="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2. Gyakorlat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6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715150"/>
            <a:ext cx="85206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Double bufferelést + Vsyncet használunk: Backbufferbe renderelünk, Frontbufferből olvasunk. Ha a monitor befejezi egy kép kirajzolását, akkor swapolunk, screen tearing nem fordulhat így elő.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20038" l="0" r="0" t="0"/>
          <a:stretch/>
        </p:blipFill>
        <p:spPr>
          <a:xfrm>
            <a:off x="291900" y="2236947"/>
            <a:ext cx="7620000" cy="2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7753050" y="3883000"/>
            <a:ext cx="1074000" cy="31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Vsync</a:t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7753050" y="3369775"/>
            <a:ext cx="1270800" cy="31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Nincs Vsync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7753050" y="4383350"/>
            <a:ext cx="107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WebGL féle Vsync</a:t>
            </a:r>
            <a:endParaRPr/>
          </a:p>
        </p:txBody>
      </p:sp>
      <p:cxnSp>
        <p:nvCxnSpPr>
          <p:cNvPr id="252" name="Shape 252"/>
          <p:cNvCxnSpPr/>
          <p:nvPr/>
        </p:nvCxnSpPr>
        <p:spPr>
          <a:xfrm rot="10800000">
            <a:off x="3623175" y="2027175"/>
            <a:ext cx="748800" cy="748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3" name="Shape 253"/>
          <p:cNvCxnSpPr/>
          <p:nvPr/>
        </p:nvCxnSpPr>
        <p:spPr>
          <a:xfrm flipH="1" rot="10800000">
            <a:off x="3055850" y="2019500"/>
            <a:ext cx="438600" cy="771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4" name="Shape 254"/>
          <p:cNvSpPr txBox="1"/>
          <p:nvPr/>
        </p:nvSpPr>
        <p:spPr>
          <a:xfrm>
            <a:off x="3093650" y="1535475"/>
            <a:ext cx="53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Olvassuk a frontbuffert, itt a példán most épp nem lesz tearing, mert az olvasás alatt nem swapolunk buffert 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11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pic>
        <p:nvPicPr>
          <p:cNvPr descr="circle.png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400" y="299300"/>
            <a:ext cx="2647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70800"/>
            <a:ext cx="5391150" cy="16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 flipH="1" rot="10800000">
            <a:off x="2201025" y="1142175"/>
            <a:ext cx="385800" cy="461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/>
          <p:nvPr/>
        </p:nvCxnSpPr>
        <p:spPr>
          <a:xfrm>
            <a:off x="2081125" y="2134175"/>
            <a:ext cx="483000" cy="135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4" name="Shape 264"/>
          <p:cNvSpPr txBox="1"/>
          <p:nvPr/>
        </p:nvSpPr>
        <p:spPr>
          <a:xfrm>
            <a:off x="2526275" y="953075"/>
            <a:ext cx="2458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X koordináta</a:t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2526275" y="2028275"/>
            <a:ext cx="2458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Y koordináta</a:t>
            </a:r>
            <a:endParaRPr/>
          </a:p>
        </p:txBody>
      </p:sp>
      <p:cxnSp>
        <p:nvCxnSpPr>
          <p:cNvPr id="266" name="Shape 266"/>
          <p:cNvCxnSpPr/>
          <p:nvPr/>
        </p:nvCxnSpPr>
        <p:spPr>
          <a:xfrm>
            <a:off x="414906" y="3098065"/>
            <a:ext cx="1377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/>
          <p:nvPr/>
        </p:nvCxnSpPr>
        <p:spPr>
          <a:xfrm>
            <a:off x="440169" y="3083778"/>
            <a:ext cx="0" cy="125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1821470" y="2931317"/>
            <a:ext cx="282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6"/>
                </a:solidFill>
              </a:rPr>
              <a:t>X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311704" y="4343785"/>
            <a:ext cx="282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6"/>
                </a:solidFill>
              </a:rPr>
              <a:t>Y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2773800" y="3389775"/>
            <a:ext cx="605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SDL_SetRenderDrawColor(ren,</a:t>
            </a:r>
            <a:r>
              <a:rPr b="1" lang="hu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hu" sz="18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hu" sz="18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,Alpha);</a:t>
            </a:r>
            <a:endParaRPr sz="1800"/>
          </a:p>
        </p:txBody>
      </p:sp>
      <p:cxnSp>
        <p:nvCxnSpPr>
          <p:cNvPr id="271" name="Shape 271"/>
          <p:cNvCxnSpPr/>
          <p:nvPr/>
        </p:nvCxnSpPr>
        <p:spPr>
          <a:xfrm flipH="1" rot="10800000">
            <a:off x="6058725" y="3859575"/>
            <a:ext cx="597600" cy="484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2" name="Shape 272"/>
          <p:cNvSpPr txBox="1"/>
          <p:nvPr/>
        </p:nvSpPr>
        <p:spPr>
          <a:xfrm>
            <a:off x="3567900" y="4343775"/>
            <a:ext cx="526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6"/>
                </a:solidFill>
              </a:rPr>
              <a:t>0-255-ig terjedő egész számok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Követelmények -&gt; pontrendszer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Jegy: Év végi </a:t>
            </a:r>
            <a:r>
              <a:rPr b="1" lang="hu"/>
              <a:t>ZH vagy nagybeadandó,</a:t>
            </a:r>
            <a:r>
              <a:rPr lang="hu"/>
              <a:t> melybe beleszámítanak a gyakorlatokon gyűjtött pontok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 gyakorlati pontok komponensei: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4 kisZH (plusz-mínusz)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Gyakorlati anyagból egyszerűbb kérdések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Órai aktivitás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Egyszerűbb feladatok on-the-fly megoldása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2 kisbeadandó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A nem beadott kisbeadandók -10 pontosnak minősülnek, ami nem túl kecsegtető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Egyikből kötelező egy részfeladatot megcsinálni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4709450" y="592450"/>
            <a:ext cx="1736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u="sng">
                <a:solidFill>
                  <a:schemeClr val="hlink"/>
                </a:solidFill>
                <a:hlinkClick r:id="rId3"/>
              </a:rPr>
              <a:t>Bővebben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C++ 3 alkalmas felzárkóztató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Első alkalom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hu" sz="2400"/>
              <a:t>most pénteken (24)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hu" sz="2400"/>
              <a:t>14:00-15:00 Grafika labor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Renderelési ciklus</a:t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152475"/>
            <a:ext cx="85206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Mint láthattuk a rajzolás, majd sleep()-elés nem a legjobb taktika, ezt célszerű berakni egy ciklusba sleep nélkül.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Grafikában ezt hívjuk main/renderelési loopnak, mely a következőkért felelős az alábbi sorrendben:</a:t>
            </a:r>
            <a:endParaRPr sz="1700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Események feldolgozása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Updateli a jelenetet (például frissítjük a fizikának megfelelően az objektumok pozícióit)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Kirajzolja a jelenetet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700"/>
              <a:t>Ezt a szemléletet fontos elsajátítani, hogy mi egy nagy ciklus belsejében programozgatunk lényegében.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SDL Függvények - Input feldolgozása</a:t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152475"/>
            <a:ext cx="85206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SDL_PollEvent(&amp;ev) : Üzenetek lekérése megfelelő sorrendben</a:t>
            </a:r>
            <a:br>
              <a:rPr lang="hu" sz="1700"/>
            </a:br>
            <a:r>
              <a:rPr lang="hu" sz="1700"/>
              <a:t>Típusai: SDL_QUIT, SDL_KEYDOWN, SDL_MOUSEMOTION, SDL_MOUSEBUTTONUP, SDL_BUTTON_LEFT stb.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Például SDL_KEYDOWN-nál további vizsgálat szükséges, hogy megtudjuk mely gomb triggerelte (ev.key.keysym.sym tulajdonság)</a:t>
            </a:r>
            <a:br>
              <a:rPr lang="hu" sz="1700"/>
            </a:br>
            <a:r>
              <a:rPr lang="hu" sz="1700"/>
              <a:t>Lehetséges értékei: SDLK_ESCAPE, SDLK_UP, SDLK_a stb.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Téglalap kirajzolása</a:t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446275" y="1512800"/>
            <a:ext cx="7609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Téglalap objektum típusa: </a:t>
            </a:r>
            <a:r>
              <a:rPr lang="hu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SDL_Rect</a:t>
            </a:r>
            <a:b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Tulajdonságai: x (bal felső sarok x koord), y (-||- y koord)</a:t>
            </a:r>
            <a:b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		w (szélesség), h (magasság)</a:t>
            </a:r>
            <a:b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Kirajzolása: </a:t>
            </a:r>
            <a:b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Kitöltött: </a:t>
            </a:r>
            <a:r>
              <a:rPr lang="hu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SDL_RenderFillRect(ren, &amp;téglalapObjektum);</a:t>
            </a:r>
            <a:br>
              <a:rPr lang="hu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Kontúr: </a:t>
            </a:r>
            <a:r>
              <a:rPr lang="hu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SDL_RenderDrawRect(ren, &amp;téglalapObjektum);</a:t>
            </a:r>
            <a:endParaRPr sz="17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669925"/>
            <a:ext cx="8520600" cy="4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pontért:</a:t>
            </a:r>
            <a:r>
              <a:rPr lang="hu"/>
              <a:t> Egy 20x20-as négyzet pattogjon a képernyőn belül!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1200">
                <a:solidFill>
                  <a:srgbClr val="F1C232"/>
                </a:solidFill>
              </a:rPr>
              <a:t>Hint:</a:t>
            </a:r>
            <a:br>
              <a:rPr lang="hu" sz="1200"/>
            </a:br>
            <a:r>
              <a:rPr lang="hu" sz="1200"/>
              <a:t>Vegyünk fel egy kétkomponensű sebességvektort, majd a main loop</a:t>
            </a:r>
            <a:br>
              <a:rPr lang="hu" sz="1200"/>
            </a:br>
            <a:r>
              <a:rPr lang="hu" sz="1200"/>
              <a:t>minden egyes lefutásában módosítsuk ennek megfelelően a négyzet</a:t>
            </a:r>
            <a:br>
              <a:rPr lang="hu" sz="1200"/>
            </a:br>
            <a:r>
              <a:rPr lang="hu" sz="1200"/>
              <a:t>(x,y) pozícióját és vizsgáljuk az ablak széleivel való ütközést.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(</a:t>
            </a:r>
            <a:r>
              <a:rPr b="1" lang="hu">
                <a:solidFill>
                  <a:srgbClr val="FF0000"/>
                </a:solidFill>
              </a:rPr>
              <a:t>Mi lehet a hiba?</a:t>
            </a:r>
            <a:r>
              <a:rPr b="1" lang="hu">
                <a:solidFill>
                  <a:srgbClr val="6AA84F"/>
                </a:solidFill>
              </a:rPr>
              <a:t>)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int veloX = 1; int veloY = 2; // main loop előtt vegyük fel az x és y irányú sebességvektort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SDL_Rect rekt; // get rekt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rekt.x = 50; rekt.y = 50; rekt.w = 20; rekt.h = 20; // (50,50) kezdeti poz. és 20x20-as méret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/>
              <a:t>Majd a main loopba: először update, majd kirajzolás (a backbufferbe)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rekt.x += veloX; // updateljük az x koordinátát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rekt.y += veloY; // updateljük az y koordinátát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if (rekt.x &gt;= 640-20 || rekt.x &lt;= 0) { //ütközött a négyzet az ablak jobb vagy bal szélével?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veloX *= -1; // ha igen, akkor negáljuk az x komponensű sebességvektort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if (rekt.y &gt;= 480-20 || rekt.y &lt;= 0) { //ütközött a négyzet az ablak aljával vagy tetejével?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veloY *= -1; // ha igen, akkor negáljuk az y komponensű sebességvektort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SDL_SetRenderDrawColor( ren, 255, 0, 0, 255 ); // szín beállítása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SDL_RenderDrawRect(ren, &amp;rekt); //kontúr kirajzolása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-5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262300" y="371200"/>
            <a:ext cx="8520600" cy="4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400"/>
              <a:t>Oldjuk meg, hogy bármelyik gépen futtatva azonos </a:t>
            </a:r>
            <a:br>
              <a:rPr lang="hu" sz="1400"/>
            </a:br>
            <a:r>
              <a:rPr lang="hu" sz="1400"/>
              <a:t>legyen a négyzet sebessége.</a:t>
            </a:r>
            <a:br>
              <a:rPr lang="hu" sz="1400"/>
            </a:br>
            <a:r>
              <a:rPr b="1" lang="hu" sz="1700">
                <a:solidFill>
                  <a:srgbClr val="F1C232"/>
                </a:solidFill>
              </a:rPr>
              <a:t>Hint:</a:t>
            </a:r>
            <a:br>
              <a:rPr lang="hu" sz="1700"/>
            </a:br>
            <a:r>
              <a:rPr lang="hu" sz="1200"/>
              <a:t>Az SDL_GetTicks() függvénnyel egész félévre szóló barátságot</a:t>
            </a:r>
            <a:br>
              <a:rPr lang="hu" sz="1200"/>
            </a:br>
            <a:r>
              <a:rPr lang="hu" sz="1200"/>
              <a:t>kötünk: Megadja az SDL inicializálása óta eltelt időt ms-ben. </a:t>
            </a:r>
            <a:br>
              <a:rPr lang="hu" sz="1700"/>
            </a:br>
            <a:r>
              <a:rPr lang="hu" sz="1200"/>
              <a:t>A konstans sebességgel mozgó négyzet elmozdulásvektorának hossza és a két képkocka közti eltelt idő egyenesen arányosak.</a:t>
            </a:r>
            <a:br>
              <a:rPr lang="hu" sz="1200"/>
            </a:br>
            <a:r>
              <a:rPr lang="hu" sz="1200"/>
              <a:t>Bölcsész megfogalmazás: Ha sok idő telt el két képkocka kirajzolása közt, sokkal, ha kevés, akkor kevéssel kell elmozgatnuk.</a:t>
            </a:r>
            <a:br>
              <a:rPr lang="hu" sz="1700"/>
            </a:b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700" u="sng"/>
              <a:t>v</a:t>
            </a:r>
            <a:r>
              <a:rPr lang="hu" sz="1700"/>
              <a:t> = </a:t>
            </a:r>
            <a:r>
              <a:rPr lang="hu" sz="1700" u="sng"/>
              <a:t>d</a:t>
            </a:r>
            <a:r>
              <a:rPr lang="hu" sz="1700"/>
              <a:t>/𝚫t -&gt; </a:t>
            </a:r>
            <a:r>
              <a:rPr lang="hu" sz="1700" u="sng"/>
              <a:t>d</a:t>
            </a:r>
            <a:r>
              <a:rPr lang="hu" sz="1700"/>
              <a:t> = </a:t>
            </a:r>
            <a:r>
              <a:rPr lang="hu" sz="1700" u="sng"/>
              <a:t>v</a:t>
            </a:r>
            <a:r>
              <a:rPr lang="hu" sz="1700"/>
              <a:t> * 𝚫t, tehát az elmozdulás nagyon kicsi is lehet, ezt közvetlenül még kerekítve sem használhatjuk fel a koordináták növelésére… -&gt; új változók</a:t>
            </a:r>
            <a:br>
              <a:rPr lang="hu" sz="1700"/>
            </a:br>
            <a:r>
              <a:rPr lang="hu" sz="1700"/>
              <a:t>Vegyünk fel két floatot : </a:t>
            </a:r>
            <a:br>
              <a:rPr lang="hu" sz="1700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float rektX {(float)rekt.x}, rektY {(float)rekt.y}; 	int prev = SDL_GetTicks();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/>
              <a:t>És a feltétel vizsgálat előtt az előző módszer helyett:</a:t>
            </a:r>
            <a:br>
              <a:rPr lang="hu" sz="1700"/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rektX += veloX * (SDL_GetTicks() - prev); // külön növeljük a floatot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rektY += veloY * (SDL_GetTicks() - prev);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prev = SDL_GetTicks();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rekt.x = ceil(rektX); // majd ezt adjuk értékül (lehet round és floor is, mindegy)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rekt.y = ceil(rektY);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Hoppácska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152475"/>
            <a:ext cx="8520600" cy="26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hu">
                <a:latin typeface="Arial"/>
                <a:ea typeface="Arial"/>
                <a:cs typeface="Arial"/>
                <a:sym typeface="Arial"/>
              </a:rPr>
              <a:t>Konverziók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rektX += veloX * (SDL_GetTicks() - prev) 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5" name="Shape 315"/>
          <p:cNvCxnSpPr>
            <a:endCxn id="316" idx="1"/>
          </p:cNvCxnSpPr>
          <p:nvPr/>
        </p:nvCxnSpPr>
        <p:spPr>
          <a:xfrm>
            <a:off x="3802825" y="2229700"/>
            <a:ext cx="394200" cy="259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6" name="Shape 316"/>
          <p:cNvSpPr txBox="1"/>
          <p:nvPr/>
        </p:nvSpPr>
        <p:spPr>
          <a:xfrm>
            <a:off x="4197025" y="2323000"/>
            <a:ext cx="3615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Előjel nélküli int! (Uint32)</a:t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2843438" y="2244300"/>
            <a:ext cx="537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int</a:t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2083750" y="1956200"/>
            <a:ext cx="2925300" cy="366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Shape 319"/>
          <p:cNvCxnSpPr/>
          <p:nvPr/>
        </p:nvCxnSpPr>
        <p:spPr>
          <a:xfrm>
            <a:off x="2405950" y="2278950"/>
            <a:ext cx="437400" cy="201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0" name="Shape 320"/>
          <p:cNvSpPr txBox="1"/>
          <p:nvPr/>
        </p:nvSpPr>
        <p:spPr>
          <a:xfrm>
            <a:off x="4318000" y="2654800"/>
            <a:ext cx="4991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unsignedként fognak összeszorzódni, veloX unsigneddé konvertálódik… Ez ha negatív volt, akkor egy jó nagy random számot kapunk a várt eredmény helyett, így nem árt konvertálgatni, vagy veloX és veloY típusát floatra állítani.</a:t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0" y="213600"/>
            <a:ext cx="61341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359825" y="3908775"/>
            <a:ext cx="70626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</a:pPr>
            <a:r>
              <a:rPr lang="hu" sz="1800">
                <a:solidFill>
                  <a:schemeClr val="accent3"/>
                </a:solidFill>
              </a:rPr>
              <a:t>Túl gyors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rektX += veloX * (SDL_GetTicks() - prev)/10.0;</a:t>
            </a:r>
            <a:br>
              <a:rPr lang="hu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rektY += veloY * (SDL_GetTicks() - prev)/10.0;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107350" y="-11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Hoppácska 2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169325" y="1740000"/>
            <a:ext cx="8520600" cy="3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Mi biztosítja, hogy az előző megoldás mellett a négyzet mégsem megy ki (nagy val.-séggel)?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Az, hogy a </a:t>
            </a:r>
            <a:r>
              <a:rPr lang="hu" sz="1700">
                <a:solidFill>
                  <a:schemeClr val="accent5"/>
                </a:solidFill>
              </a:rPr>
              <a:t>v-sync be van kapcsolva</a:t>
            </a:r>
            <a:r>
              <a:rPr lang="hu" sz="1700"/>
              <a:t> és a videókártya képes stabil 60 fps-sel renderelni, így az eltelt idő mindig ~1000/60 ms lesz </a:t>
            </a:r>
            <a:r>
              <a:rPr lang="hu" sz="1700">
                <a:solidFill>
                  <a:schemeClr val="accent5"/>
                </a:solidFill>
              </a:rPr>
              <a:t>(x = y = z),</a:t>
            </a:r>
            <a:r>
              <a:rPr lang="hu" sz="1700"/>
              <a:t> 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Ezért ha nem volt kint a négyzet, majd a következő ciklusban kint volt (közben “A”  mennyiséget változott a pozíciója), akkor az azt követőben megint nem lesz kint, mert A-t változtatunk ismét, tehát visszatér a képernyőbe.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Valóban így van, hisz: (ciklus elejére) (de akár a vsyncet is kikapcsolhatnánk)</a:t>
            </a:r>
            <a:br>
              <a:rPr lang="hu" sz="1700"/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int eps = rand() / (float)RAND_MAX * 20;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SDL_Delay(eps);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169325" y="512775"/>
            <a:ext cx="973800" cy="8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4925" y="682125"/>
            <a:ext cx="303300" cy="30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754000" y="512775"/>
            <a:ext cx="973800" cy="8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671200" y="583350"/>
            <a:ext cx="303300" cy="30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3458600" y="512775"/>
            <a:ext cx="973800" cy="8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4220575" y="724450"/>
            <a:ext cx="303300" cy="30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5132175" y="512775"/>
            <a:ext cx="973800" cy="8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6063500" y="886650"/>
            <a:ext cx="303300" cy="30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7287725" y="512775"/>
            <a:ext cx="973800" cy="8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409300" y="957200"/>
            <a:ext cx="303300" cy="30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563" y="902175"/>
            <a:ext cx="394775" cy="3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283475" y="1338375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Velo +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1102203" y="753675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x 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1965600" y="1338375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Velo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677031" y="1335550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Velo +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5364717" y="1338064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Velo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2795440" y="842575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y 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4488700" y="911400"/>
            <a:ext cx="91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z ms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7" name="Shape 347"/>
          <p:cNvCxnSpPr/>
          <p:nvPr/>
        </p:nvCxnSpPr>
        <p:spPr>
          <a:xfrm>
            <a:off x="1192375" y="1112500"/>
            <a:ext cx="479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8" name="Shape 348"/>
          <p:cNvCxnSpPr/>
          <p:nvPr/>
        </p:nvCxnSpPr>
        <p:spPr>
          <a:xfrm>
            <a:off x="2853350" y="1189950"/>
            <a:ext cx="479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9" name="Shape 349"/>
          <p:cNvCxnSpPr/>
          <p:nvPr/>
        </p:nvCxnSpPr>
        <p:spPr>
          <a:xfrm>
            <a:off x="4594425" y="1260500"/>
            <a:ext cx="479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0" name="Shape 350"/>
          <p:cNvCxnSpPr/>
          <p:nvPr/>
        </p:nvCxnSpPr>
        <p:spPr>
          <a:xfrm>
            <a:off x="6587413" y="996131"/>
            <a:ext cx="479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1" name="Shape 351"/>
          <p:cNvSpPr txBox="1"/>
          <p:nvPr/>
        </p:nvSpPr>
        <p:spPr>
          <a:xfrm>
            <a:off x="6530975" y="459149"/>
            <a:ext cx="9174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7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169100" y="650675"/>
            <a:ext cx="8520600" cy="4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F0000"/>
                </a:solidFill>
              </a:rPr>
              <a:t>Aki beküldi ma éjfélig a pattogó négyzet javított verzióját, az 0.4 pontot kap.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Pulzáljon a négyzet 4 mp-es periódussal 40 és 10 oldalhosszúság</a:t>
            </a:r>
            <a:br>
              <a:rPr lang="hu" sz="1700"/>
            </a:br>
            <a:r>
              <a:rPr lang="hu" sz="1700"/>
              <a:t>között! (An égyzet pattogását számolgatjuk továbbra is 20-as oldalhosszúsággal)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F1C232"/>
                </a:solidFill>
              </a:rPr>
              <a:t>Hint:</a:t>
            </a:r>
            <a:br>
              <a:rPr lang="hu" sz="1700"/>
            </a:br>
            <a:r>
              <a:rPr lang="hu" sz="1700"/>
              <a:t>Nem feltétlenül lineáris függvénnyel kell ezt megoldanunk, a szinusz</a:t>
            </a:r>
            <a:br>
              <a:rPr lang="hu" sz="1700"/>
            </a:br>
            <a:r>
              <a:rPr lang="hu" sz="1700"/>
              <a:t>is alkalmas erre.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rekt.w = int((sin(SDL_GetTicks()/1000.0/4.0*2*M_PI)*0.5+0.5)*30+10);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rekt.h = int((sin(SDL_GetTicks()/1000.0/4.0*2*M_PI)*0.5+0.5)*30+10);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Textúrák - Raszter vs vektorgrafika</a:t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063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Rasztergrafika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Pixelenként tároljuk a színeket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hu" sz="1600"/>
              <a:t>Ilyenek a textúrák</a:t>
            </a:r>
            <a:r>
              <a:rPr lang="hu"/>
              <a:t> is, itt pixelek helyett texelnek</a:t>
            </a:r>
            <a:br>
              <a:rPr lang="hu"/>
            </a:br>
            <a:r>
              <a:rPr lang="hu"/>
              <a:t>hívjuk az egységet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Nagyításnál elromlik a “minőség”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Vektorgrafika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alakzatokat leíró paramétereket mentjük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hu"/>
              <a:t>Bezier-görbék, splineok, egyenesek, körök stb.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Megadhatjuk a képen látható m betűt Bezier</a:t>
            </a:r>
            <a:br>
              <a:rPr lang="hu"/>
            </a:br>
            <a:r>
              <a:rPr lang="hu"/>
              <a:t>görbék segítségével is, nem csak pixelek halma-</a:t>
            </a:r>
            <a:br>
              <a:rPr lang="hu"/>
            </a:br>
            <a:r>
              <a:rPr lang="hu"/>
              <a:t>zával.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Nagyításkor is megőrzik a felbontásukat (hisz ekkor</a:t>
            </a:r>
            <a:br>
              <a:rPr lang="hu"/>
            </a:br>
            <a:r>
              <a:rPr lang="hu"/>
              <a:t>ugyanúgy ki kell értékelni az alakzatokat, csak</a:t>
            </a:r>
            <a:br>
              <a:rPr lang="hu"/>
            </a:br>
            <a:r>
              <a:rPr lang="hu"/>
              <a:t>egy átskálázott koordinátarendszerben)</a:t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250" y="1187450"/>
            <a:ext cx="3745825" cy="33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Követelmények (kivonat) -&gt; egyéb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gyakorlat látogatása kötelező. Legfeljebb 3 hiányzás megengedett. 4-6 hiányzás esetén a kurzust legalább 3-asra kell teljesíteni. 7-9 hiányzás esetén legalább 4-esre, 10-12 hiányzás esetén a kurzust 5-ösre kell teljesíteni.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Az előadás és a gyakorlat nem előfeltételei egymásnak, külön is végezhető.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Gyakorlat előfeltételei:</a:t>
            </a:r>
            <a:br>
              <a:rPr lang="hu"/>
            </a:br>
            <a:r>
              <a:rPr lang="hu"/>
              <a:t>A szakirány: erős C++, erős Linalg</a:t>
            </a:r>
            <a:br>
              <a:rPr lang="hu"/>
            </a:br>
            <a:r>
              <a:rPr lang="hu"/>
              <a:t>C Szakirány : gyenge C++, erős Linalg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Egyéb kérdések és válaszok: </a:t>
            </a:r>
            <a:r>
              <a:rPr lang="hu" u="sng">
                <a:solidFill>
                  <a:schemeClr val="hlink"/>
                </a:solidFill>
                <a:hlinkClick r:id="rId3"/>
              </a:rPr>
              <a:t>http://cg.elte.hu/index.php/gyik-gyakorlat/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Textúrák</a:t>
            </a:r>
            <a:endParaRPr/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017725"/>
            <a:ext cx="85206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Textúra betöltés: SDL_Texture* tex = IMG_LoadTexture(ren, "kep.png");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F9900"/>
                </a:solidFill>
              </a:rPr>
              <a:t>WARNING:</a:t>
            </a:r>
            <a:r>
              <a:rPr b="1" lang="hu">
                <a:solidFill>
                  <a:srgbClr val="CC4125"/>
                </a:solidFill>
              </a:rPr>
              <a:t> </a:t>
            </a:r>
            <a:r>
              <a:rPr lang="hu" sz="1700"/>
              <a:t>A függvény használatához az &lt;SDL_image.h&gt;-et be kell includeolni!</a:t>
            </a:r>
            <a:br>
              <a:rPr lang="hu" sz="1700"/>
            </a:br>
            <a:r>
              <a:rPr lang="hu" sz="1700"/>
              <a:t>(Az SDL2_image.lib már be van állítva a projektben, hogy linkelje)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Textúra információk lekérése:</a:t>
            </a:r>
            <a:br>
              <a:rPr lang="hu" sz="1700"/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int szelesseg, magassag;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SDL_QueryTexture(tex, nullptr, nullptr, &amp;szelesseg, &amp;magassag);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Textúra ráhúzása (Rect renderelése textúrával) SDL_Rect-re:</a:t>
            </a:r>
            <a:br>
              <a:rPr lang="hu" sz="1700"/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SDL_RenderCopy(ren, 		//renderelő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textura,	 				//melyik textúrát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&amp;texturaRekt, 		</a:t>
            </a: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//textúra régiója (szintén SDL_Rect) (ha az egészet, akkor nullptr)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&amp;rekt);	 					//melyik rektre rendereljük a textúrát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b="1"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Textúrák</a:t>
            </a:r>
            <a:endParaRPr/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3450175"/>
            <a:ext cx="85206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SDL_RenderCopy(ren, 		//renderelő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textura,	 				//melyik textúrát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&amp;texturaRekt, 		</a:t>
            </a: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//textúra régiója (szintén SDL_Rect) (ha az egészet, akkor nullptr)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&amp;rekt);	 					//melyik rektre rendereljük a textúrát</a:t>
            </a:r>
            <a:br>
              <a:rPr lang="hu" sz="1700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413" y="1319425"/>
            <a:ext cx="1571650" cy="15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4323125" y="1539750"/>
            <a:ext cx="1016100" cy="896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124286" y="1532710"/>
            <a:ext cx="512100" cy="91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Shape 380"/>
          <p:cNvCxnSpPr>
            <a:stCxn id="379" idx="2"/>
          </p:cNvCxnSpPr>
          <p:nvPr/>
        </p:nvCxnSpPr>
        <p:spPr>
          <a:xfrm flipH="1">
            <a:off x="1944336" y="2442910"/>
            <a:ext cx="5436000" cy="1815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1" name="Shape 381"/>
          <p:cNvCxnSpPr/>
          <p:nvPr/>
        </p:nvCxnSpPr>
        <p:spPr>
          <a:xfrm flipH="1">
            <a:off x="977175" y="2448275"/>
            <a:ext cx="3298500" cy="2047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2" name="Shape 382"/>
          <p:cNvCxnSpPr/>
          <p:nvPr/>
        </p:nvCxnSpPr>
        <p:spPr>
          <a:xfrm rot="10800000">
            <a:off x="5587925" y="2039050"/>
            <a:ext cx="853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3" name="Shape 383"/>
          <p:cNvCxnSpPr/>
          <p:nvPr/>
        </p:nvCxnSpPr>
        <p:spPr>
          <a:xfrm rot="10800000">
            <a:off x="2998600" y="1987800"/>
            <a:ext cx="853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26541" l="25770" r="41636" t="15544"/>
          <a:stretch/>
        </p:blipFill>
        <p:spPr>
          <a:xfrm>
            <a:off x="1511775" y="1539750"/>
            <a:ext cx="1016100" cy="8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Lehessen zoomolni a fel/le nyílbillentyűkkel a textúra bal</a:t>
            </a:r>
            <a:br>
              <a:rPr lang="hu" sz="1700"/>
            </a:br>
            <a:r>
              <a:rPr lang="hu" sz="1700"/>
              <a:t>felső sarkába!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F1C232"/>
                </a:solidFill>
              </a:rPr>
              <a:t>Hint:</a:t>
            </a:r>
            <a:br>
              <a:rPr lang="hu" sz="1700"/>
            </a:br>
            <a:r>
              <a:rPr lang="hu" sz="1700"/>
              <a:t>A textúrának mindig csak egy alrégióját húzzuk rá a négyzetre! A régiót</a:t>
            </a:r>
            <a:br>
              <a:rPr lang="hu" sz="1700"/>
            </a:br>
            <a:r>
              <a:rPr lang="hu" sz="1700"/>
              <a:t>Egy SDL_Rect reprezentálja, ennek szélességét és magasságát módosítsuk!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100"/>
              <a:t>Vegyünk fel a ciklus előtt egy textRect-et, ez fogja az aktuális régiót reprezentálni.</a:t>
            </a:r>
            <a:br>
              <a:rPr b="1" lang="hu" sz="1100">
                <a:solidFill>
                  <a:srgbClr val="6AA84F"/>
                </a:solidFill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SDL_Rect textRect;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SDL_QueryTexture(tex, nullptr, nullptr, &amp;textRect.w, &amp;textRect.h);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textRect.x = 0;textRect.y = 0;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/>
              <a:t>Majd a ciklusban:</a:t>
            </a:r>
            <a:br>
              <a:rPr lang="hu" sz="1100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SDL_RenderCopy(ren, tex, &amp;textRect, &amp;cursor_rect);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/>
              <a:t>Illetve az SDL_KEYDOWN eventeket is kezeljük le:</a:t>
            </a:r>
            <a:br>
              <a:rPr lang="hu" sz="1100"/>
            </a:br>
            <a:r>
              <a:rPr lang="hu" sz="800"/>
              <a:t>SDLK_UP-ra :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--textRect.w;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--textRect.h;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/>
              <a:t>és SDLK_DOWN-ra :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++textRect.w;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++textRect.h;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34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983225"/>
            <a:ext cx="85206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br>
              <a:rPr b="1" lang="hu">
                <a:solidFill>
                  <a:srgbClr val="4A86E8"/>
                </a:solidFill>
              </a:rPr>
            </a:br>
            <a:r>
              <a:rPr lang="hu" sz="1700"/>
              <a:t>Módosítsuk az előző feladatot úgy, hogy a textúra közepébe zoomoljunk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F1C232"/>
                </a:solidFill>
              </a:rPr>
              <a:t>Hint:</a:t>
            </a:r>
            <a:br>
              <a:rPr lang="hu" sz="1700"/>
            </a:br>
            <a:r>
              <a:rPr lang="hu" sz="1700"/>
              <a:t>A textúra Rect-jének x és y koordinátáit kéne módosítani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100"/>
              <a:t>Lehet floatokkal is bíbelődni, de egy nagyon egyszerű megoldás: Minden második nagyításra/kicsinyítésre növelünk egyet.</a:t>
            </a:r>
            <a:br>
              <a:rPr lang="hu" sz="1100"/>
            </a:br>
            <a:r>
              <a:rPr lang="hu" sz="1100"/>
              <a:t>SDLK_UP-ba:</a:t>
            </a:r>
            <a:br>
              <a:rPr lang="hu" sz="1100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if (textRect.w % 2 == 0) {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	++textRect.x;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	++textRect.y;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/>
              <a:t>SDLK_DOWN-ba:</a:t>
            </a:r>
            <a:br>
              <a:rPr lang="hu" sz="1100"/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if (textRect.h % 2 == 0) {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	--textRect.x;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	--textRect.y;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Jövő héten pluszmínusz az SDL-ből</a:t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068150"/>
            <a:ext cx="85206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4 egyszerűbb kérdés: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Bármilyen téma előfordulhat, ami a diákon szerepel a 2. gyakorlat végéig. (időzítés, textúrák, körök stb.), SDL_RenderCopy, SDL_RenderDrawLine, SDL_RenderDrawRect, SDL_QueryTexture paraméterezését érdemes ismerni kódolvasás szintjén.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Értékelés: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1,2 helyes válasz: -1 “pluszpont”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3 helyes válasz: 0 “pluszpont”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4 helyes válasz: 1 pluszpont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10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849450"/>
            <a:ext cx="8520600" cy="4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Töltsük be az animation_sheet.gif-et textúraként,</a:t>
            </a:r>
            <a:br>
              <a:rPr lang="hu" sz="1700"/>
            </a:br>
            <a:r>
              <a:rPr lang="hu" sz="1700"/>
              <a:t>1 sec alatt játszódjon le mind a 6*5 képkocka! (csináljuk meg 3 seccel is!)</a:t>
            </a:r>
            <a:br>
              <a:rPr lang="hu" sz="1700"/>
            </a:b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1700">
                <a:solidFill>
                  <a:srgbClr val="F1C232"/>
                </a:solidFill>
              </a:rPr>
              <a:t>Hint:</a:t>
            </a:r>
            <a:r>
              <a:rPr lang="hu" sz="1700"/>
              <a:t> A main loopban kell a textúra régióját megfelelően változtatni.</a:t>
            </a:r>
            <a:br>
              <a:rPr lang="hu" sz="1700"/>
            </a:br>
            <a:r>
              <a:rPr lang="hu" sz="1700"/>
              <a:t>Ehhez megint az SDL_GetTicks()-et hívjuk segítségül.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 </a:t>
            </a:r>
            <a:r>
              <a:rPr lang="hu" sz="1700"/>
              <a:t>Main loop előtt állítsuk be a régió méretét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SDL_Rect textRect;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SDL_QueryTexture(tex, nullptr, nullptr, &amp;textRect.w, &amp;textRect.h);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textRect.w /= 6;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textRect.h /= 5;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/>
              <a:t>Majd a ciklusban: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textRect.x = (int(SDL_GetTicks()/1000.0 * 30) % 6)*textRect.w;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textRect.y = (int(SDL_GetTicks()/1000.0 * 5) % 5)*textRect.h;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SDL_RenderCopy(ren, tex, &amp;textRect, &amp;cursor_rect);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3. Gyakorlat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11700" y="28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hu"/>
              <a:t>pluszmínusz</a:t>
            </a:r>
            <a:endParaRPr/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311700" y="1057325"/>
            <a:ext cx="8520600" cy="3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 u="sng">
                <a:solidFill>
                  <a:schemeClr val="hlink"/>
                </a:solidFill>
                <a:hlinkClick r:id="rId3"/>
              </a:rPr>
              <a:t>http://cg.elte.hu/~quiz</a:t>
            </a:r>
            <a:endParaRPr sz="3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Javasolt adatok ezek voltak: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email : NEPTUNKÓD@NEPTUNKÓD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jelszó : NEPTUNKÓD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OpenGL</a:t>
            </a:r>
            <a:endParaRPr/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152475"/>
            <a:ext cx="8520600" cy="3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OpenGL egy crossplatformos API 2D és 3D-s hardveresen gyorsított rendereléshez.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Két féle profilban indíthatjuk az OGL-t: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Core (Részhalmaza a compatibility-nek)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Compatibility (régebbi függvények használatát is engedélyezi)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Emellett extensionokat (függvények összessége) is használhatunk:</a:t>
            </a:r>
            <a:br>
              <a:rPr lang="hu"/>
            </a:br>
            <a:r>
              <a:rPr lang="hu"/>
              <a:t>Először a gyártók készítenek extensionokat…</a:t>
            </a:r>
            <a:br>
              <a:rPr lang="hu"/>
            </a:br>
            <a:r>
              <a:rPr lang="hu"/>
              <a:t>Ha már sok gyártó implementálta az adott extensiont, akkor</a:t>
            </a:r>
            <a:br>
              <a:rPr lang="hu"/>
            </a:br>
            <a:r>
              <a:rPr lang="hu"/>
              <a:t>Bekerül az ARB-elfogadott extensionok közé, ami jelzi, hogy hamarosan a </a:t>
            </a:r>
            <a:br>
              <a:rPr lang="hu"/>
            </a:br>
            <a:r>
              <a:rPr lang="hu"/>
              <a:t>Core extensionok közé is bekerül (ami a core profilet jelenti lényegében)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GLEW</a:t>
            </a:r>
            <a:endParaRPr/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programunk indítása után betölti az opengl32.dll-t, így CSAK az Opengl 1.1-es függvényeket tudjuk hívni. Szeretnénk azonban, hogy a core profile és egyéb extensionok függvényei is elérhetők legyenek. Ezeknek a függvényeknek az implementációi driverspecifikus dll-ekben pihennek: pl Nvidiánál : nvoglv64.dll 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Azonban nem ezzel linkeljük a programunkat (minden driververzióhoz és gyártóhoz külön kéne), az ilyen függvényekhez az OGL context létrehozása után kérünk le függvénypointereket, hogy tudjuk használni őket.</a:t>
            </a:r>
            <a:br>
              <a:rPr lang="hu"/>
            </a:br>
            <a:r>
              <a:rPr lang="hu"/>
              <a:t>Azonban kézzel lekérdezni, hogy használható-e egy rakás függvény (a mi platformunkon) nem célszerű, ezt a feladatot a GLEW fogja elvégezni, ami betölti az adott profil függvényeit és az extensionokét is (amik elérhetőek a platformunkon).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Ez megmagyarázza a </a:t>
            </a:r>
            <a:r>
              <a:rPr lang="hu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&lt;GL/glew.h&gt;</a:t>
            </a:r>
            <a:r>
              <a:rPr lang="hu">
                <a:solidFill>
                  <a:schemeClr val="accent4"/>
                </a:solidFill>
              </a:rPr>
              <a:t> </a:t>
            </a:r>
            <a:r>
              <a:rPr lang="hu"/>
              <a:t>sort.</a:t>
            </a:r>
            <a:endParaRPr/>
          </a:p>
        </p:txBody>
      </p:sp>
      <p:pic>
        <p:nvPicPr>
          <p:cNvPr descr="publicpreview.php"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063" y="95188"/>
            <a:ext cx="61055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Ajánlott anyagok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u="sng">
                <a:solidFill>
                  <a:schemeClr val="hlink"/>
                </a:solidFill>
                <a:hlinkClick r:id="rId3"/>
              </a:rPr>
              <a:t>Gyakorlati segédanyagok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Képszekvencia alapú kiképzés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Szöveges tutorialok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u="sng">
                <a:solidFill>
                  <a:schemeClr val="hlink"/>
                </a:solidFill>
                <a:hlinkClick r:id="rId4"/>
              </a:rPr>
              <a:t>http://people.inf.elte.hu/nhantos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Kommentezett feladatok szöveges leírással, haladó technikák alkalmazása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Előadás anyagok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Akkor is hasznos lehet, ha nem vetted fel az előadást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Egyéb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Real-Time Rendering 3rd edition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Game Programming Gems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OpenGL Wiki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 u="sng">
                <a:solidFill>
                  <a:schemeClr val="hlink"/>
                </a:solidFill>
                <a:hlinkClick r:id="rId5"/>
              </a:rPr>
              <a:t>https://developer.nvidia.com/content/life-triangle-nvidias-logical-pipeline</a:t>
            </a:r>
            <a:r>
              <a:rPr lang="hu"/>
              <a:t> (majd OGL-hez)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OpenGL: (nagyon) alapok</a:t>
            </a:r>
            <a:endParaRPr/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Törlési szín beállítása: 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glClearColor(</a:t>
            </a:r>
            <a:r>
              <a:rPr b="1" lang="hu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0.125f</a:t>
            </a:r>
            <a:r>
              <a:rPr b="1" lang="hu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hu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0.25f</a:t>
            </a:r>
            <a:r>
              <a:rPr b="1" lang="hu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hu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0.5f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, alpha);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/>
              <a:t>0..1-ig terjedő floatok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glEnable: Párja a glDisable. Ezekkel lehet OpenGL-beli “kapcsolókat” állítani. Jelen esetben bekapcsoljuk a hátrafelé néző lapok eldobását (GL_CULL_FACE) és a mélységi tesztet (GL_DEPTH_TEST). (Ezek jelentése egyelőre top secret)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Legyaluljuk a buffereket: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glClear(GL_COLOR_BUFFER_BIT | GL_DEPTH_BUFFER_BIT);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Bevárjuk a vsyncet és swapoljuk a buffereket:</a:t>
            </a:r>
            <a:br>
              <a:rPr lang="hu"/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SDL_GL_SwapWindow(win);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”a” billentyű : piros háttérszín, ”s” billentyű : zöld háttérszín, ”d” billentyű : kék háttérszín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100"/>
              <a:t>myapp.h-ba :</a:t>
            </a: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 float r {1},g {0},b {0};</a:t>
            </a:r>
            <a:br>
              <a:rPr lang="hu" sz="1100"/>
            </a:br>
            <a:r>
              <a:rPr lang="hu" sz="1100"/>
              <a:t>KeyboardDown eventbe : 	</a:t>
            </a:r>
            <a:br>
              <a:rPr lang="hu" sz="1100"/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if (key.keysym.sym == SDLK_a)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     r = 1; g = 0; b = 0;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 else if (key.keysym.sym == SDLK_s)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     r = 0; g = 1; b = 0;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 else if (key.keysym.sym == SDLK_d)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     r = 0; g = 0; b = 1;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glClearColor(r, g, b, 1.0f);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 kis továbbfejlesztés</a:t>
            </a:r>
            <a:endParaRPr/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634150"/>
            <a:ext cx="8520600" cy="4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Az előző feladatot módosítsuk, hogy a gombok lenyomására ne hirtelen történjen az átmenet, hanem 2 mp alatt menjen át egyik színből a másikba (lineáris interpoláció)</a:t>
            </a:r>
            <a:br>
              <a:rPr lang="hu" sz="1700"/>
            </a:br>
            <a:r>
              <a:rPr b="1" lang="hu" sz="1700">
                <a:solidFill>
                  <a:srgbClr val="F1C232"/>
                </a:solidFill>
              </a:rPr>
              <a:t>Hint:</a:t>
            </a:r>
            <a:br>
              <a:rPr lang="hu" sz="1700"/>
            </a:br>
            <a:br>
              <a:rPr b="1" lang="hu">
                <a:solidFill>
                  <a:srgbClr val="6AA84F"/>
                </a:solidFill>
              </a:rPr>
            </a:b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lang="hu" sz="1700"/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float rTo{ 1 }, gTo{ 0 }, bTo{ 0 }; // ide fogjuk animálni egyenként a komponenseket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int status = 0; //animáció van éppen vagy sem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int startTime; //az animáció kezdete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hu" sz="800">
                <a:latin typeface="Courier New"/>
                <a:ea typeface="Courier New"/>
                <a:cs typeface="Courier New"/>
                <a:sym typeface="Courier New"/>
              </a:rPr>
              <a:t>KeyboardDown: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if (status == 0) {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if (key.keysym.sym == SDLK_a) {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	rTo = 1; gTo = 0; bTo = 0;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} else if (key.keysym.sym == SDLK_s) {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	rTo = 0; gTo = 1; bTo = 0;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} else if (key.keysym.sym == SDLK_d) {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	rTo = 0; gTo = 0; bTo = 1;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status = 1;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	startTime = SDL_GetTicks();</a:t>
            </a:r>
            <a:br>
              <a:rPr lang="hu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publicpreview.php"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625" y="1435425"/>
            <a:ext cx="60769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 kis továbbfejlesztés</a:t>
            </a:r>
            <a:endParaRPr/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Majd renderbe: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if (status == 1)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glClearColor((SDL_GetTicks()-startTime)/2000.0*rTo + (1-(SDL_GetTicks() - startTime) / 2000.0)*r,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(SDL_GetTicks() - startTime) / 2000.0*gTo + (1 - (SDL_GetTicks() - startTime) / 2000.0)*g,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(SDL_GetTicks() - startTime) / 2000.0*bTo + (1 - (SDL_GetTicks() - startTime) / 2000.0)*b,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1.0f);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if (SDL_GetTicks() - startTime &gt;= 2000)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	status = 0;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	r = rTo; g = gTo; b = bTo;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 else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glClearColor(r,g,b, 1);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OpenGL alapkoncepció : vertexek</a:t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Ezentúl 2 illetve 3 dimenziós geometriákat fogunk kirajzolni, kezdetben természetesen 2D-seket.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Első megközelítésre : OpenGL-ben nincs olyan, hogy rajzoljVonalat, rajzoljNégyzetet stb. Mindent csúcspontokkal írunk le! Ezeket Vertexeknek hívjuk. Egy-egy vertex tartalmazhat több adatot is, például színt és pozíciót. </a:t>
            </a:r>
            <a:r>
              <a:rPr lang="hu">
                <a:solidFill>
                  <a:srgbClr val="FF0000"/>
                </a:solidFill>
              </a:rPr>
              <a:t>(Openglben a színkomponensek:    [0,1] float)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4360950" y="3250650"/>
            <a:ext cx="43878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Ezeket pedig feldolgozzuk valamilyen algoritmus szerint 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Például egy háromszöget képzünk belőlük és kitöltjük baricentrikus koordináták alapján lineárisan interpolált színnel.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4767OS_01_04.png"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63600"/>
            <a:ext cx="3810000" cy="17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1240175" y="3223875"/>
            <a:ext cx="2060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AutoNum type="arabicPeriod"/>
            </a:pPr>
            <a:r>
              <a:rPr lang="hu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Vertex (pozíció1, kék)</a:t>
            </a:r>
            <a:endParaRPr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271550" y="4703625"/>
            <a:ext cx="2060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2. Vertex (pozíció2, piros)</a:t>
            </a:r>
            <a:endParaRPr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410475" y="4703625"/>
            <a:ext cx="2060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3. Vertex (pozíció3, zöld)</a:t>
            </a:r>
            <a:endParaRPr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VBO</a:t>
            </a:r>
            <a:endParaRPr/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Szeretnénk a vertexeket tárolni valahol, ezt a RAM-ban fogjuk kezdetben (itt töltjük fel a vertexek tömbjét), majd pedig a GPU memóriájába másoljuk át egy VBO-ba, így a kirajzoláskor hatékonyan tud vele dolgozni.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VBO : Vertex Buffer Object, azaz lényegében egy tömb buffer a </a:t>
            </a:r>
            <a:r>
              <a:rPr b="1" lang="hu"/>
              <a:t>GPU memóriájában</a:t>
            </a:r>
            <a:r>
              <a:rPr lang="hu"/>
              <a:t>, ebben fogjuk tárolni a vertexeinket.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421375" y="3397775"/>
            <a:ext cx="2053500" cy="14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5590175" y="3397775"/>
            <a:ext cx="2053500" cy="14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61500" y="3437925"/>
            <a:ext cx="1050000" cy="414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vert[] tömb</a:t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637025" y="3437925"/>
            <a:ext cx="1232100" cy="414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VBO (bitek)</a:t>
            </a:r>
            <a:endParaRPr/>
          </a:p>
        </p:txBody>
      </p:sp>
      <p:cxnSp>
        <p:nvCxnSpPr>
          <p:cNvPr id="479" name="Shape 479"/>
          <p:cNvCxnSpPr>
            <a:stCxn id="475" idx="3"/>
            <a:endCxn id="476" idx="1"/>
          </p:cNvCxnSpPr>
          <p:nvPr/>
        </p:nvCxnSpPr>
        <p:spPr>
          <a:xfrm>
            <a:off x="2474875" y="4143575"/>
            <a:ext cx="311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0" name="Shape 480"/>
          <p:cNvSpPr txBox="1"/>
          <p:nvPr/>
        </p:nvSpPr>
        <p:spPr>
          <a:xfrm>
            <a:off x="2755675" y="3385600"/>
            <a:ext cx="2531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Memóriát allokálunk és átmásoljuk a vert[] -et</a:t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965750" y="4066650"/>
            <a:ext cx="869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RAM</a:t>
            </a:r>
            <a:endParaRPr sz="2400"/>
          </a:p>
        </p:txBody>
      </p:sp>
      <p:sp>
        <p:nvSpPr>
          <p:cNvPr id="482" name="Shape 482"/>
          <p:cNvSpPr txBox="1"/>
          <p:nvPr/>
        </p:nvSpPr>
        <p:spPr>
          <a:xfrm>
            <a:off x="5758850" y="4066650"/>
            <a:ext cx="1752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GPU mem.</a:t>
            </a:r>
            <a:endParaRPr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VAO</a:t>
            </a:r>
            <a:endParaRPr/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GPU azonban egy ilyen VBO-ban csak biteket lát, nem tudja, hogy hogyan értelmezze (csúcspontonként milyen adatokat szeretnénk tárolni):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Erre való a VAO (Vertex Array Object), hogy leírjuk a VBO struktúráját, így már értelmezni tudja a GPU.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 VAO-val ún. csatornákat (indexeket) állítunk</a:t>
            </a:r>
            <a:br>
              <a:rPr lang="hu"/>
            </a:br>
            <a:r>
              <a:rPr lang="hu"/>
              <a:t>be a vertex minden attribútumához.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0-ás csatorna lesz a pozíció,</a:t>
            </a:r>
            <a:br>
              <a:rPr lang="hu"/>
            </a:br>
            <a:r>
              <a:rPr lang="hu"/>
              <a:t>3-as csatorna pedig a szín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(Ennek majd a shadereknél lesz jelentőségük)</a:t>
            </a:r>
            <a:endParaRPr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25" y="2647250"/>
            <a:ext cx="33813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VAO és VBO használata</a:t>
            </a:r>
            <a:endParaRPr/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Minden VBO-hoz fog tartozni egy VAO, azaz minden csúcspontokat tartalmazó memóriaszelethez (VBO) fog tartozni egy leírás (VAO). A VAO azonosítja a VBO-t is, tehát rajzolóparancs kiadása előtt bindelnünk kell majd a VAO-t. (Az OpenGL is állapot alapú, tehát minden rajzoló utasítás erre a VAO/VBO párosra fog vonatkozni)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 VBO-ban található csúcspontadatokat valahogyan fel kell dolgoznia a GPU-nak és </a:t>
            </a:r>
            <a:r>
              <a:rPr b="1" lang="hu">
                <a:solidFill>
                  <a:srgbClr val="FF0000"/>
                </a:solidFill>
              </a:rPr>
              <a:t>háromszögeket képez</a:t>
            </a:r>
            <a:r>
              <a:rPr lang="hu"/>
              <a:t>ni belőlük.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 VBO-ból a GPU olvassa sorban a csúcspontokat, és ezeket valamilyen algoritmus alapján háromszögekké kell leképeznie. </a:t>
            </a:r>
            <a:br>
              <a:rPr lang="hu"/>
            </a:b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VBO feldolgozási módok (háromszög képzés)</a:t>
            </a:r>
            <a:endParaRPr/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glDrawArrays(GL_TRIANGLE_STRIP, start index, count);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Start index-től kezdve a VBO-ból olvasva count db vertexet</a:t>
            </a:r>
            <a:br>
              <a:rPr lang="hu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dolgoz fel és képez belőlük alakzatokat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draw_modes.png"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00" y="2353200"/>
            <a:ext cx="3581100" cy="25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h_negyzet_wow.png" id="503" name="Shape 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25" y="2551538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6178825" y="2683575"/>
            <a:ext cx="28161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FFFF"/>
                </a:solidFill>
              </a:rPr>
              <a:t>Egy négyzetet két háromszögből állíthatunk össze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FFFF"/>
                </a:solidFill>
              </a:rPr>
              <a:t>és TRIANGLE_STRIP-pel interpretálhatjuk a vertexeket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2D-ben az alábbi koordináta rendszerben dolgozhatunk: </a:t>
            </a:r>
            <a:r>
              <a:rPr lang="hu">
                <a:solidFill>
                  <a:srgbClr val="FF9900"/>
                </a:solidFill>
              </a:rPr>
              <a:t>(x,y)</a:t>
            </a:r>
            <a:endParaRPr>
              <a:solidFill>
                <a:srgbClr val="FF99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									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1809100" y="1496975"/>
            <a:ext cx="801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(0,1)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2D-s koordináta rendszer</a:t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055189" y="2019975"/>
            <a:ext cx="2305800" cy="23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1042900" y="1851650"/>
            <a:ext cx="2334000" cy="23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Ablak</a:t>
            </a:r>
            <a:endParaRPr/>
          </a:p>
        </p:txBody>
      </p:sp>
      <p:cxnSp>
        <p:nvCxnSpPr>
          <p:cNvPr id="514" name="Shape 514"/>
          <p:cNvCxnSpPr/>
          <p:nvPr/>
        </p:nvCxnSpPr>
        <p:spPr>
          <a:xfrm>
            <a:off x="1028650" y="3172875"/>
            <a:ext cx="2362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5" name="Shape 515"/>
          <p:cNvCxnSpPr/>
          <p:nvPr/>
        </p:nvCxnSpPr>
        <p:spPr>
          <a:xfrm rot="10800000">
            <a:off x="2176150" y="2085650"/>
            <a:ext cx="0" cy="2211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6" name="Shape 516"/>
          <p:cNvSpPr txBox="1"/>
          <p:nvPr/>
        </p:nvSpPr>
        <p:spPr>
          <a:xfrm>
            <a:off x="3391150" y="2967950"/>
            <a:ext cx="801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(1,0)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1775350" y="4325775"/>
            <a:ext cx="801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(0,-1)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223450" y="2967950"/>
            <a:ext cx="801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(-1,0)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519" name="Shape 519"/>
          <p:cNvSpPr txBox="1"/>
          <p:nvPr/>
        </p:nvSpPr>
        <p:spPr>
          <a:xfrm>
            <a:off x="2836000" y="2919575"/>
            <a:ext cx="5250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00"/>
                </a:solidFill>
              </a:rPr>
              <a:t>X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1984600" y="2292350"/>
            <a:ext cx="5250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00"/>
                </a:solidFill>
              </a:rPr>
              <a:t>Y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4526275" y="2099975"/>
            <a:ext cx="3731700" cy="26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B7B7B7"/>
                </a:solidFill>
              </a:rPr>
              <a:t>Megj: Opengl-ben minden esetben a homogén tér (vagy euklideszi tér) pontjaival dolgozunk.</a:t>
            </a:r>
            <a:endParaRPr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B7B7B7"/>
                </a:solidFill>
              </a:rPr>
              <a:t>Ha a Z koordinátát módosítjuk, meglepetésekben lehet részünk (ha az előadásról tudjuk, hogy hogyan áll és milyen sodrású OGL-ben a világ koordináta rendszer)</a:t>
            </a:r>
            <a:endParaRPr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Hogy miért?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Tematika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hu"/>
              <a:t>SDL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OpenGL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OpenSceneGraph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Az anyag exponenciálisan fog eldurvulni… Ezért célszerű az elejétől követni, mert könnyű elveszíteni a fonalat.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Utolsó egy-két gyakorlat: Addigi tudás akalmazása és elmélyítése korábbi ZH feladatsorok segítségével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950" y="587400"/>
            <a:ext cx="3103925" cy="21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Csak még egy apróság</a:t>
            </a:r>
            <a:endParaRPr/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Opengl-ben az alapértelmezett vetítési mátrix (nem dimenziócsökkentő (det != 0)) a 4*4-es egységmátrix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Tehát a pontjainkat beszorozva nem változik semmi, és a vágás után kapjuk az alábbi testet, ezért alapból a következő dián látható koordináta</a:t>
            </a:r>
            <a:br>
              <a:rPr lang="hu"/>
            </a:br>
            <a:r>
              <a:rPr lang="hu"/>
              <a:t>rendszerben rajzolgatunk 2D-ben (mely origója a jobb </a:t>
            </a:r>
            <a:br>
              <a:rPr lang="hu"/>
            </a:br>
            <a:r>
              <a:rPr lang="hu"/>
              <a:t>oldali kocka középpontja)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  <p:pic>
        <p:nvPicPr>
          <p:cNvPr descr="gif.latex"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38" y="1968938"/>
            <a:ext cx="21812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" id="529" name="Shape 5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775" y="3415625"/>
            <a:ext cx="1481575" cy="13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6299875" y="4757000"/>
            <a:ext cx="2298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Vágás után kapott “kocka”</a:t>
            </a:r>
            <a:endParaRPr/>
          </a:p>
        </p:txBody>
      </p:sp>
      <p:sp>
        <p:nvSpPr>
          <p:cNvPr id="531" name="Shape 531"/>
          <p:cNvSpPr txBox="1"/>
          <p:nvPr/>
        </p:nvSpPr>
        <p:spPr>
          <a:xfrm>
            <a:off x="4417325" y="1968953"/>
            <a:ext cx="39105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Hopszálá! Nem váltottunk sodrásirányt!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Csak még egy apróság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hu"/>
            </a:br>
            <a:r>
              <a:rPr lang="hu"/>
              <a:t>Ha ugyanolyan Z értékkel rajzolunk ki alakzatokat, akkor szintén meglepetésben lehet részünk, hisz a legrégebb rajzolt objektum lesz előtérben.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Erről pár órával később lesz szó, nem kell megijedni.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rgbClr val="FF0000"/>
                </a:solidFill>
              </a:rPr>
              <a:t>Tehát jelenleg fordított sorrendben rajzoljunk, mindig azt előbb, ami takarja a következő objektumokat.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Rajzoljunk ki egy piros 0.5 sugarú kört a (0.5, 0) pont köré! (20 oldalú sokszöggel közelítsük!)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1C232"/>
                </a:solidFill>
              </a:rPr>
              <a:t>Hint:</a:t>
            </a:r>
            <a:br>
              <a:rPr lang="hu" sz="1200"/>
            </a:br>
            <a:r>
              <a:rPr lang="hu" sz="1400"/>
              <a:t>Ugyanúgy egy VBO-t használjunk, és először csak a csúcspontadatok megadásával törődjünk! Adjuk meg a kör csúcspontjait a kör parametrikus egyenlete segítségével! (Mint SDL-ben)</a:t>
            </a:r>
            <a:br>
              <a:rPr lang="hu" sz="1400"/>
            </a:br>
            <a:r>
              <a:rPr lang="hu" sz="1400"/>
              <a:t>Majd ezt TRIANGLE_FAN-nal rajzoljuk ki: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/>
              <a:t>Tehát ha 20 oldallal szeretnénk közelíteni a kört, akkor 22 vertexre van</a:t>
            </a:r>
            <a:br>
              <a:rPr lang="hu" sz="1400"/>
            </a:br>
            <a:r>
              <a:rPr lang="hu" sz="1400"/>
              <a:t>szükségünk, hisz a 0. vertex a kör középpontja, az utolsó vertex pedig</a:t>
            </a:r>
            <a:br>
              <a:rPr lang="hu" sz="1400"/>
            </a:br>
            <a:r>
              <a:rPr lang="hu" sz="1400"/>
              <a:t>megyezik az elsővel (lásd ábra).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download"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25" y="2863400"/>
            <a:ext cx="2636375" cy="21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700"/>
              <a:t>Először hozzuk létre a vertexeket</a:t>
            </a:r>
            <a:br>
              <a:rPr lang="hu" sz="1700"/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Vertex vert[22]; // 22 csúcspontból fog állni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vert[0].p = glm::vec3(0.5,0,0); //középpont koordináta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vert[0].c = glm::vec3(1.0, 0, 0); // középpont szín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for (int i = 0; i &lt; 21; ++i) {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      vert[i+1].p = glm::vec3(cos(2*M_PI/20.0*i)*0.5+0.5, sin(2 * M_PI / 20.0*i)*0.5, 0);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      vert[i+1].c = glm::vec3(1.0,0,0);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Majd rajzoljuk ki!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glDrawArrays(GL_TRIANGLE_FAN, 0, 22);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Még egy apróság </a:t>
            </a:r>
            <a:endParaRPr/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364650" y="114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Óramutató járásával ellentétesen adjuk meg a vertexek csúcspontjait ha TRIANGLES vagy TRIANGLE_STRIP alakzatban képzünk háromszögeket, különben nem fog látszódni, hisz bekapcsoltuk a hátrafele néző lapok eldobását.</a:t>
            </a:r>
            <a:endParaRPr/>
          </a:p>
        </p:txBody>
      </p:sp>
      <p:pic>
        <p:nvPicPr>
          <p:cNvPr descr="download"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275" y="2564200"/>
            <a:ext cx="2216075" cy="2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559700" y="2261475"/>
            <a:ext cx="5658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Feltételezzük, hogy </a:t>
            </a:r>
            <a:r>
              <a:rPr lang="hu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az objektumaink zártak </a:t>
            </a: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(Márpedig azok). Így</a:t>
            </a:r>
            <a:r>
              <a:rPr lang="hu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jelentősen</a:t>
            </a:r>
            <a:r>
              <a:rPr lang="h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csökkenthetjük a renderelési időt!!!!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giphy.gif" id="559" name="Shape 559"/>
          <p:cNvPicPr preferRelativeResize="0"/>
          <p:nvPr/>
        </p:nvPicPr>
        <p:blipFill rotWithShape="1">
          <a:blip r:embed="rId4">
            <a:alphaModFix/>
          </a:blip>
          <a:srcRect b="16897" l="26495" r="21091" t="13192"/>
          <a:stretch/>
        </p:blipFill>
        <p:spPr>
          <a:xfrm>
            <a:off x="3441575" y="2987775"/>
            <a:ext cx="2496125" cy="20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832050" y="3313125"/>
            <a:ext cx="24960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Egy kockánál például mindig 3 oldal látszódik, a másik hármat el tudjuk dobni. Ez 100000 forgó kockánál is igaz, a renderelési időt a felére csökkentettük!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Az előbbi kör mellé rajzoljunk ki egy fehér négyzetet is!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1C232"/>
                </a:solidFill>
              </a:rPr>
              <a:t>Hint:</a:t>
            </a:r>
            <a:r>
              <a:rPr lang="hu" sz="1200"/>
              <a:t> </a:t>
            </a:r>
            <a:r>
              <a:rPr lang="hu" sz="1700"/>
              <a:t>Ugyanabba a VBO-ba töltsük bele az új vertexeket. TRIANGLE_STRIP-pel egyszerű megvalósítani, hisz ekkor csak 4 új vertexre lesz szükségünk.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Vertex vert[22]; </a:t>
            </a:r>
            <a:r>
              <a:rPr lang="hu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helyett</a:t>
            </a: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 Vertex vert[26];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És a kör vertexeinek felvétele után (for ciklus):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vert[22] = {glm::vec3{-0.5,-0.5,0}, glm::vec3{1,1,1}};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vert[23] = { glm::vec3{ 0,-0.5,0 }, glm::vec3{ 1,1,1 } };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vert[24] = { glm::vec3{ -0.5,0.5,0 }, glm::vec3{ 1,1,1 } };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vert[25] = { glm::vec3{ 0,0.5,0 }, glm::vec3{ 1,1,1 } };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Majd rajzoljuk ki!</a:t>
            </a:r>
            <a:br>
              <a:rPr lang="hu">
                <a:latin typeface="Arial"/>
                <a:ea typeface="Arial"/>
                <a:cs typeface="Arial"/>
                <a:sym typeface="Arial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glDrawArrays(GL_TRIANGLE_FAN, 0, 22);</a:t>
            </a:r>
            <a:br>
              <a:rPr lang="hu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200">
                <a:latin typeface="Courier New"/>
                <a:ea typeface="Courier New"/>
                <a:cs typeface="Courier New"/>
                <a:sym typeface="Courier New"/>
              </a:rPr>
              <a:t>glDrawArrays(GL_TRIANGLE_STRIP, 22, 5);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Such_negyzet_wow.png"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000" y="121025"/>
            <a:ext cx="15748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0000"/>
                </a:solidFill>
              </a:rPr>
              <a:t>AMD, Intel : Hoppácska</a:t>
            </a:r>
            <a:r>
              <a:rPr lang="hu"/>
              <a:t>, </a:t>
            </a:r>
            <a:r>
              <a:rPr lang="hu">
                <a:solidFill>
                  <a:srgbClr val="00FF00"/>
                </a:solidFill>
              </a:rPr>
              <a:t>Nvidia : Smooth!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Default shaderekkel futtatva csak Nvidia kártyák rendelik a 3-as csatornát a színhez (más videókártya driverekkel bármelyik csatornával próbálkozva nem fogunk színeket látni addig amíg default shadert használunk!)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LGYGC.png"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625" y="2322099"/>
            <a:ext cx="3629025" cy="22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3362700" y="4568875"/>
            <a:ext cx="2418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Nvidia csatornák aliasolása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 </a:t>
            </a:r>
            <a:endParaRPr/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Rajzoljunk ki egy egyszerűsített rákot (Rák uram)! A vertexek tárolásához </a:t>
            </a:r>
            <a:r>
              <a:rPr lang="hu" sz="1700">
                <a:solidFill>
                  <a:schemeClr val="accent5"/>
                </a:solidFill>
              </a:rPr>
              <a:t>egy</a:t>
            </a:r>
            <a:r>
              <a:rPr lang="hu" sz="1700"/>
              <a:t> VBO-t használjunk! Használjuk fel az előzőleg készített kört és négyzetet!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download"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951" y="2103775"/>
            <a:ext cx="2216975" cy="28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4">
            <a:alphaModFix/>
          </a:blip>
          <a:srcRect b="11994" l="14348" r="17130" t="15135"/>
          <a:stretch/>
        </p:blipFill>
        <p:spPr>
          <a:xfrm>
            <a:off x="513550" y="2311463"/>
            <a:ext cx="2406638" cy="255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Shape 584"/>
          <p:cNvCxnSpPr/>
          <p:nvPr/>
        </p:nvCxnSpPr>
        <p:spPr>
          <a:xfrm>
            <a:off x="3014875" y="3429000"/>
            <a:ext cx="20790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"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25" y="294163"/>
            <a:ext cx="5474800" cy="455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Shape 590"/>
          <p:cNvCxnSpPr/>
          <p:nvPr/>
        </p:nvCxnSpPr>
        <p:spPr>
          <a:xfrm>
            <a:off x="4886750" y="488675"/>
            <a:ext cx="0" cy="4191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1" name="Shape 591"/>
          <p:cNvCxnSpPr/>
          <p:nvPr/>
        </p:nvCxnSpPr>
        <p:spPr>
          <a:xfrm rot="10800000">
            <a:off x="2345600" y="3498575"/>
            <a:ext cx="5082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2" name="Shape 592"/>
          <p:cNvCxnSpPr/>
          <p:nvPr/>
        </p:nvCxnSpPr>
        <p:spPr>
          <a:xfrm>
            <a:off x="3139100" y="3072850"/>
            <a:ext cx="17478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3" name="Shape 593"/>
          <p:cNvSpPr txBox="1"/>
          <p:nvPr/>
        </p:nvSpPr>
        <p:spPr>
          <a:xfrm>
            <a:off x="3586375" y="2981750"/>
            <a:ext cx="712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0.25</a:t>
            </a:r>
            <a:endParaRPr/>
          </a:p>
        </p:txBody>
      </p:sp>
      <p:cxnSp>
        <p:nvCxnSpPr>
          <p:cNvPr id="594" name="Shape 594"/>
          <p:cNvCxnSpPr/>
          <p:nvPr/>
        </p:nvCxnSpPr>
        <p:spPr>
          <a:xfrm rot="10800000">
            <a:off x="4083475" y="3498525"/>
            <a:ext cx="0" cy="866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5" name="Shape 595"/>
          <p:cNvSpPr txBox="1"/>
          <p:nvPr/>
        </p:nvSpPr>
        <p:spPr>
          <a:xfrm>
            <a:off x="3586375" y="3707300"/>
            <a:ext cx="712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0.25</a:t>
            </a:r>
            <a:endParaRPr/>
          </a:p>
        </p:txBody>
      </p:sp>
      <p:cxnSp>
        <p:nvCxnSpPr>
          <p:cNvPr id="596" name="Shape 596"/>
          <p:cNvCxnSpPr/>
          <p:nvPr/>
        </p:nvCxnSpPr>
        <p:spPr>
          <a:xfrm>
            <a:off x="4306950" y="616225"/>
            <a:ext cx="580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7" name="Shape 597"/>
          <p:cNvSpPr txBox="1"/>
          <p:nvPr/>
        </p:nvSpPr>
        <p:spPr>
          <a:xfrm>
            <a:off x="4133075" y="294175"/>
            <a:ext cx="712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0.083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4913271" y="616225"/>
            <a:ext cx="108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9" name="Shape 599"/>
          <p:cNvSpPr txBox="1"/>
          <p:nvPr/>
        </p:nvSpPr>
        <p:spPr>
          <a:xfrm>
            <a:off x="5039175" y="308125"/>
            <a:ext cx="712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0.167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00" name="Shape 600"/>
          <p:cNvCxnSpPr/>
          <p:nvPr/>
        </p:nvCxnSpPr>
        <p:spPr>
          <a:xfrm flipH="1" rot="10800000">
            <a:off x="5751375" y="1747763"/>
            <a:ext cx="13200" cy="1750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1" name="Shape 601"/>
          <p:cNvSpPr txBox="1"/>
          <p:nvPr/>
        </p:nvSpPr>
        <p:spPr>
          <a:xfrm>
            <a:off x="5693400" y="2252875"/>
            <a:ext cx="712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0.5</a:t>
            </a:r>
            <a:endParaRPr b="1"/>
          </a:p>
        </p:txBody>
      </p:sp>
      <p:sp>
        <p:nvSpPr>
          <p:cNvPr id="602" name="Shape 602"/>
          <p:cNvSpPr txBox="1"/>
          <p:nvPr/>
        </p:nvSpPr>
        <p:spPr>
          <a:xfrm>
            <a:off x="5968525" y="1565400"/>
            <a:ext cx="1518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Kör sugár : 0.04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03" name="Shape 603"/>
          <p:cNvCxnSpPr/>
          <p:nvPr/>
        </p:nvCxnSpPr>
        <p:spPr>
          <a:xfrm>
            <a:off x="4913275" y="1764150"/>
            <a:ext cx="836400" cy="8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4" name="Shape 604"/>
          <p:cNvSpPr txBox="1"/>
          <p:nvPr/>
        </p:nvSpPr>
        <p:spPr>
          <a:xfrm>
            <a:off x="4886750" y="1464450"/>
            <a:ext cx="712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FFFFFF"/>
                </a:solidFill>
              </a:rPr>
              <a:t>0.125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descr="download" id="605" name="Shape 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25" y="294171"/>
            <a:ext cx="1974200" cy="18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598275" y="557650"/>
            <a:ext cx="361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9900"/>
                </a:solidFill>
              </a:rPr>
              <a:t>Y</a:t>
            </a:r>
            <a:endParaRPr sz="2400">
              <a:solidFill>
                <a:srgbClr val="FF9900"/>
              </a:solidFill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7125625" y="3420288"/>
            <a:ext cx="361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9900"/>
                </a:solidFill>
              </a:rPr>
              <a:t>X</a:t>
            </a:r>
            <a:endParaRPr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102875" y="61875"/>
            <a:ext cx="8520600" cy="50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vertexek felvétele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Vertex vert[2*22+3*4]; //2*22 : 2 kor, 3*4 : 3 negyszog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//elso kor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vert[0].p = glm::vec3(-0.125,0.5,0);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vert[0].c = glm::vec3(0, 0,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for (int i = 0; i &lt; 21; ++i) {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	vert[i+1].p = glm::vec3(cos(2*M_PI/20.0*i)*0.04-0.125, sin(2 * M_PI / 20.0*i)*0.04+0.5,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	vert[i+1].c = glm::vec3(0,0,0);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//masodik kor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vert[22].p = glm::vec3(0.125, 0.5,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vert[22].c = glm::vec3(0, 0,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for (int i = 23; i &lt; 23+21; ++i) {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	vert[i].p = glm::vec3(cos(2 * M_PI / 20.0*i)*0.04 + 0.125, sin(2 * M_PI / 20.0*i)*0.04 + 0.5,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	vert[i].c = glm::vec3(0, 0,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//harom negyszog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vert[44].p = glm::vec3(-0.25, -0.25, 0);	vert[44].c = glm::vec3(1,0,0);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vert[45].p = glm::vec3(0.25, -0.25, 0);		vert[45].c = glm::vec3(1, 0,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vert[46].p = glm::vec3(-0.25, 0.25, 0);		vert[46].c = glm::vec3(1, 0, 0);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vert[47].p = glm::vec3(0.25, 0.25, 0);		vert[47].c = glm::vec3(1, 0, 0);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vert[48].p = glm::vec3(-0.167, 0.25, 0);	vert[48].c = glm::vec3(1, 1, 1);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vert[49].p = glm::vec3(-0.083, 0.25, 0);	vert[49].c = glm::vec3(1, 1, 1);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vert[50].p = glm::vec3(-0.167, 0.75, 0);	vert[50].c = glm::vec3(1, 1, 1);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vert[51].p = glm::vec3(-0.083, 0.75, 0);	vert[51].c = glm::vec3(1, 1, 1);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vert[52].p = glm::vec3(0.083, 0.25, 0);		vert[52].c = glm::vec3(1, 1, 1);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vert[53].p = glm::vec3(0.167, 0.25, 0);		vert[53].c = glm::vec3(1, 1, 1);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vert[54].p = glm::vec3(0.083, 0.75, 0);		vert[54].c = glm::vec3(1, 1, 1);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vert[55].p = glm::vec3(0.167, 0.75, 0);		vert[55].c = glm::vec3(1, 1, 1);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 sz="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renderbe, kirajzolás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glDrawArrays(GL_TRIANGLE_FAN, 0, 22);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glDrawArrays(GL_TRIANGLE_FAN, 22, 22);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glDrawArrays(GL_TRIANGLE_STRIP, 44, 4);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glDrawArrays(GL_TRIANGLE_STRIP, 48, 4);</a:t>
            </a:r>
            <a:br>
              <a:rPr lang="hu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700">
                <a:latin typeface="Courier New"/>
                <a:ea typeface="Courier New"/>
                <a:cs typeface="Courier New"/>
                <a:sym typeface="Courier New"/>
              </a:rPr>
              <a:t>glDrawArrays(GL_TRIANGLE_STRIP, 52, 4);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8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C++ szintfelmérő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057325"/>
            <a:ext cx="8520600" cy="3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 u="sng">
                <a:solidFill>
                  <a:schemeClr val="hlink"/>
                </a:solidFill>
                <a:hlinkClick r:id="rId3"/>
              </a:rPr>
              <a:t>http://cg.elte.hu/~quiz</a:t>
            </a:r>
            <a:endParaRPr sz="3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Új user regisztrálása: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email : NEPTUNKÓD@NEPTUNKÓD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név (kötelező)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hu" sz="2400"/>
              <a:t>jelszó : NEPTUNKÓD (aki saját jelszót ad meg és elfelejti, az nem fogja tudni kitölteni a kisZH-kat (4 pont veszteség) )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hu" sz="2400">
                <a:solidFill>
                  <a:srgbClr val="FF0000"/>
                </a:solidFill>
              </a:rPr>
              <a:t>csoport kiválasztása!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4. Gyakorlat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0" y="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125" y="599725"/>
            <a:ext cx="8907300" cy="4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OpenGL “rajzolás” tömören:</a:t>
            </a:r>
            <a:endParaRPr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hu" sz="2400"/>
              <a:t>Vertexek (pozíció + szín) felvétele a CPU-n futó programban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hu" sz="2400"/>
              <a:t>Ezek áttöltése a GPU-ra (VBO objektum)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hu" sz="2400"/>
              <a:t>VAO objektum létrehozása, hogy értelmezni tudja a VBO-t a GPU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hu" sz="2400"/>
              <a:t>Csatornák :  hozzárendelünk a vertex attribútumaihoz egy-egy csatornát (számot), hogy tudjuk majd később azonosítani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hu" sz="2400"/>
              <a:t>Kirajzolás : hanyadik indexűtől kezdve, hány darabot, milyen interpretációban</a:t>
            </a:r>
            <a:endParaRPr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590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Grafikus pipeline/szerelőszalag/csővezeték</a:t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525" y="665074"/>
            <a:ext cx="5555625" cy="43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311700" y="5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 pöttyet egyszerűbb verzió</a:t>
            </a: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273700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259900" y="1832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259900" y="2897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638" name="Shape 638"/>
          <p:cNvCxnSpPr>
            <a:stCxn id="635" idx="2"/>
            <a:endCxn id="636" idx="0"/>
          </p:cNvCxnSpPr>
          <p:nvPr/>
        </p:nvCxnSpPr>
        <p:spPr>
          <a:xfrm flipH="1">
            <a:off x="1018300" y="1434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9" name="Shape 639"/>
          <p:cNvSpPr txBox="1"/>
          <p:nvPr/>
        </p:nvSpPr>
        <p:spPr>
          <a:xfrm>
            <a:off x="1170698" y="1405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40" name="Shape 640"/>
          <p:cNvCxnSpPr>
            <a:stCxn id="636" idx="2"/>
            <a:endCxn id="637" idx="0"/>
          </p:cNvCxnSpPr>
          <p:nvPr/>
        </p:nvCxnSpPr>
        <p:spPr>
          <a:xfrm>
            <a:off x="1018300" y="2540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1" name="Shape 641"/>
          <p:cNvSpPr txBox="1"/>
          <p:nvPr/>
        </p:nvSpPr>
        <p:spPr>
          <a:xfrm>
            <a:off x="1189573" y="2511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59900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Clipping space </a:t>
            </a:r>
            <a:endParaRPr sz="1000"/>
          </a:p>
        </p:txBody>
      </p:sp>
      <p:cxnSp>
        <p:nvCxnSpPr>
          <p:cNvPr id="643" name="Shape 643"/>
          <p:cNvCxnSpPr>
            <a:stCxn id="637" idx="2"/>
            <a:endCxn id="642" idx="0"/>
          </p:cNvCxnSpPr>
          <p:nvPr/>
        </p:nvCxnSpPr>
        <p:spPr>
          <a:xfrm>
            <a:off x="1018300" y="3605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4" name="Shape 644"/>
          <p:cNvSpPr txBox="1"/>
          <p:nvPr/>
        </p:nvSpPr>
        <p:spPr>
          <a:xfrm>
            <a:off x="1689775" y="4432305"/>
            <a:ext cx="1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Vágás, homogén osztás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3205825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NDC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(normalizált eszköz KR) </a:t>
            </a:r>
            <a:endParaRPr sz="1000"/>
          </a:p>
        </p:txBody>
      </p:sp>
      <p:cxnSp>
        <p:nvCxnSpPr>
          <p:cNvPr id="646" name="Shape 646"/>
          <p:cNvCxnSpPr>
            <a:stCxn id="642" idx="3"/>
            <a:endCxn id="645" idx="1"/>
          </p:cNvCxnSpPr>
          <p:nvPr/>
        </p:nvCxnSpPr>
        <p:spPr>
          <a:xfrm>
            <a:off x="1776700" y="4432300"/>
            <a:ext cx="142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7" name="Shape 647"/>
          <p:cNvSpPr txBox="1"/>
          <p:nvPr/>
        </p:nvSpPr>
        <p:spPr>
          <a:xfrm>
            <a:off x="1170698" y="3701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5255125" y="4078450"/>
            <a:ext cx="945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Primitive assembly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(3szög képzés)</a:t>
            </a:r>
            <a:endParaRPr/>
          </a:p>
        </p:txBody>
      </p:sp>
      <p:cxnSp>
        <p:nvCxnSpPr>
          <p:cNvPr id="649" name="Shape 649"/>
          <p:cNvCxnSpPr>
            <a:stCxn id="645" idx="3"/>
          </p:cNvCxnSpPr>
          <p:nvPr/>
        </p:nvCxnSpPr>
        <p:spPr>
          <a:xfrm>
            <a:off x="47226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0" name="Shape 650"/>
          <p:cNvSpPr txBox="1"/>
          <p:nvPr/>
        </p:nvSpPr>
        <p:spPr>
          <a:xfrm>
            <a:off x="1851623" y="646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Betöltés fájlból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6732925" y="4078450"/>
            <a:ext cx="2223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Raszterizáció (1 db háromszögé)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(háromszög fragment képzés)</a:t>
            </a:r>
            <a:endParaRPr/>
          </a:p>
        </p:txBody>
      </p:sp>
      <p:cxnSp>
        <p:nvCxnSpPr>
          <p:cNvPr id="652" name="Shape 652"/>
          <p:cNvCxnSpPr/>
          <p:nvPr/>
        </p:nvCxnSpPr>
        <p:spPr>
          <a:xfrm>
            <a:off x="6227950" y="483812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3" name="Shape 653"/>
          <p:cNvSpPr/>
          <p:nvPr/>
        </p:nvSpPr>
        <p:spPr>
          <a:xfrm>
            <a:off x="3205825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 Bütykös ásólúd modell</a:t>
            </a:r>
            <a:endParaRPr/>
          </a:p>
        </p:txBody>
      </p:sp>
      <p:cxnSp>
        <p:nvCxnSpPr>
          <p:cNvPr id="654" name="Shape 654"/>
          <p:cNvCxnSpPr>
            <a:stCxn id="653" idx="1"/>
            <a:endCxn id="635" idx="3"/>
          </p:cNvCxnSpPr>
          <p:nvPr/>
        </p:nvCxnSpPr>
        <p:spPr>
          <a:xfrm rot="10800000">
            <a:off x="1790425" y="1080550"/>
            <a:ext cx="1415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5" name="Shape 655"/>
          <p:cNvSpPr/>
          <p:nvPr/>
        </p:nvSpPr>
        <p:spPr>
          <a:xfrm>
            <a:off x="6798988" y="3019350"/>
            <a:ext cx="7929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Fragment</a:t>
            </a:r>
            <a:endParaRPr sz="1100"/>
          </a:p>
        </p:txBody>
      </p:sp>
      <p:sp>
        <p:nvSpPr>
          <p:cNvPr id="656" name="Shape 656"/>
          <p:cNvSpPr/>
          <p:nvPr/>
        </p:nvSpPr>
        <p:spPr>
          <a:xfrm>
            <a:off x="764646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657" name="Shape 657"/>
          <p:cNvCxnSpPr>
            <a:endCxn id="655" idx="2"/>
          </p:cNvCxnSpPr>
          <p:nvPr/>
        </p:nvCxnSpPr>
        <p:spPr>
          <a:xfrm rot="10800000">
            <a:off x="7195438" y="3376650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8" name="Shape 658"/>
          <p:cNvCxnSpPr/>
          <p:nvPr/>
        </p:nvCxnSpPr>
        <p:spPr>
          <a:xfrm rot="10800000">
            <a:off x="8087600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9" name="Shape 659"/>
          <p:cNvCxnSpPr>
            <a:endCxn id="660" idx="2"/>
          </p:cNvCxnSpPr>
          <p:nvPr/>
        </p:nvCxnSpPr>
        <p:spPr>
          <a:xfrm rot="10800000">
            <a:off x="8712138" y="3376650"/>
            <a:ext cx="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1" name="Shape 661"/>
          <p:cNvCxnSpPr/>
          <p:nvPr/>
        </p:nvCxnSpPr>
        <p:spPr>
          <a:xfrm rot="10800000">
            <a:off x="8399875" y="3376575"/>
            <a:ext cx="0" cy="6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2" name="Shape 662"/>
          <p:cNvSpPr/>
          <p:nvPr/>
        </p:nvSpPr>
        <p:spPr>
          <a:xfrm>
            <a:off x="795873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663" name="Shape 663"/>
          <p:cNvSpPr/>
          <p:nvPr/>
        </p:nvSpPr>
        <p:spPr>
          <a:xfrm>
            <a:off x="827101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660" name="Shape 660"/>
          <p:cNvSpPr/>
          <p:nvPr/>
        </p:nvSpPr>
        <p:spPr>
          <a:xfrm>
            <a:off x="858328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664" name="Shape 664"/>
          <p:cNvCxnSpPr/>
          <p:nvPr/>
        </p:nvCxnSpPr>
        <p:spPr>
          <a:xfrm rot="10800000">
            <a:off x="7775325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5" name="Shape 665"/>
          <p:cNvSpPr txBox="1"/>
          <p:nvPr/>
        </p:nvSpPr>
        <p:spPr>
          <a:xfrm>
            <a:off x="4188000" y="2754450"/>
            <a:ext cx="2285100" cy="887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hu">
                <a:solidFill>
                  <a:srgbClr val="FFFFFF"/>
                </a:solidFill>
              </a:rPr>
              <a:t>Szín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hu">
                <a:solidFill>
                  <a:srgbClr val="FFFFFF"/>
                </a:solidFill>
              </a:rPr>
              <a:t>Textúra koordináták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hu">
                <a:solidFill>
                  <a:srgbClr val="FFFFFF"/>
                </a:solidFill>
              </a:rPr>
              <a:t>Akármi más adat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66" name="Shape 666"/>
          <p:cNvCxnSpPr>
            <a:stCxn id="665" idx="3"/>
            <a:endCxn id="655" idx="1"/>
          </p:cNvCxnSpPr>
          <p:nvPr/>
        </p:nvCxnSpPr>
        <p:spPr>
          <a:xfrm>
            <a:off x="6473100" y="3198000"/>
            <a:ext cx="325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7" name="Shape 667"/>
          <p:cNvSpPr/>
          <p:nvPr/>
        </p:nvSpPr>
        <p:spPr>
          <a:xfrm>
            <a:off x="7195450" y="581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BackBuffer</a:t>
            </a:r>
            <a:endParaRPr/>
          </a:p>
        </p:txBody>
      </p:sp>
      <p:cxnSp>
        <p:nvCxnSpPr>
          <p:cNvPr id="668" name="Shape 668"/>
          <p:cNvCxnSpPr/>
          <p:nvPr/>
        </p:nvCxnSpPr>
        <p:spPr>
          <a:xfrm rot="10800000">
            <a:off x="7206975" y="1691002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9" name="Shape 669"/>
          <p:cNvCxnSpPr/>
          <p:nvPr/>
        </p:nvCxnSpPr>
        <p:spPr>
          <a:xfrm rot="10800000">
            <a:off x="8099137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0" name="Shape 670"/>
          <p:cNvCxnSpPr/>
          <p:nvPr/>
        </p:nvCxnSpPr>
        <p:spPr>
          <a:xfrm rot="10800000">
            <a:off x="8723675" y="1691319"/>
            <a:ext cx="0" cy="12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1" name="Shape 671"/>
          <p:cNvCxnSpPr/>
          <p:nvPr/>
        </p:nvCxnSpPr>
        <p:spPr>
          <a:xfrm rot="10800000">
            <a:off x="8411412" y="1690837"/>
            <a:ext cx="0" cy="12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2" name="Shape 672"/>
          <p:cNvCxnSpPr/>
          <p:nvPr/>
        </p:nvCxnSpPr>
        <p:spPr>
          <a:xfrm rot="10800000">
            <a:off x="7786862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3" name="Shape 673"/>
          <p:cNvSpPr txBox="1"/>
          <p:nvPr/>
        </p:nvSpPr>
        <p:spPr>
          <a:xfrm>
            <a:off x="6572725" y="2204450"/>
            <a:ext cx="2543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operations (pl szín, textúra alkalmazása)</a:t>
            </a:r>
            <a:endParaRPr/>
          </a:p>
        </p:txBody>
      </p:sp>
      <p:cxnSp>
        <p:nvCxnSpPr>
          <p:cNvPr id="674" name="Shape 674"/>
          <p:cNvCxnSpPr/>
          <p:nvPr/>
        </p:nvCxnSpPr>
        <p:spPr>
          <a:xfrm>
            <a:off x="62004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5" name="Shape 675"/>
          <p:cNvCxnSpPr/>
          <p:nvPr/>
        </p:nvCxnSpPr>
        <p:spPr>
          <a:xfrm>
            <a:off x="6227950" y="42341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6" name="Shape 676"/>
          <p:cNvCxnSpPr/>
          <p:nvPr/>
        </p:nvCxnSpPr>
        <p:spPr>
          <a:xfrm>
            <a:off x="6200425" y="465077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7" name="Shape 677"/>
          <p:cNvSpPr txBox="1"/>
          <p:nvPr/>
        </p:nvSpPr>
        <p:spPr>
          <a:xfrm>
            <a:off x="6799000" y="1131275"/>
            <a:ext cx="2176200" cy="57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Egyéb algoritmusok alkalmazása (merging)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78" name="Shape 678"/>
          <p:cNvCxnSpPr/>
          <p:nvPr/>
        </p:nvCxnSpPr>
        <p:spPr>
          <a:xfrm rot="10800000">
            <a:off x="7195500" y="80052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9" name="Shape 679"/>
          <p:cNvCxnSpPr/>
          <p:nvPr/>
        </p:nvCxnSpPr>
        <p:spPr>
          <a:xfrm rot="10800000">
            <a:off x="8087662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0" name="Shape 680"/>
          <p:cNvCxnSpPr/>
          <p:nvPr/>
        </p:nvCxnSpPr>
        <p:spPr>
          <a:xfrm rot="10800000">
            <a:off x="8712200" y="800616"/>
            <a:ext cx="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1" name="Shape 681"/>
          <p:cNvCxnSpPr/>
          <p:nvPr/>
        </p:nvCxnSpPr>
        <p:spPr>
          <a:xfrm rot="10800000">
            <a:off x="8399937" y="800432"/>
            <a:ext cx="0" cy="28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2" name="Shape 682"/>
          <p:cNvCxnSpPr/>
          <p:nvPr/>
        </p:nvCxnSpPr>
        <p:spPr>
          <a:xfrm rot="10800000">
            <a:off x="7775387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3" name="Shape 683"/>
          <p:cNvSpPr txBox="1"/>
          <p:nvPr/>
        </p:nvSpPr>
        <p:spPr>
          <a:xfrm>
            <a:off x="6151751" y="3862350"/>
            <a:ext cx="945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rgbClr val="FFFFFF"/>
                </a:solidFill>
              </a:rPr>
              <a:t>3szögek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311700" y="4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Geometry stage</a:t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273700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259900" y="1832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259900" y="2897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692" name="Shape 692"/>
          <p:cNvCxnSpPr>
            <a:stCxn id="689" idx="2"/>
            <a:endCxn id="690" idx="0"/>
          </p:cNvCxnSpPr>
          <p:nvPr/>
        </p:nvCxnSpPr>
        <p:spPr>
          <a:xfrm flipH="1">
            <a:off x="1018300" y="1434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3" name="Shape 693"/>
          <p:cNvSpPr txBox="1"/>
          <p:nvPr/>
        </p:nvSpPr>
        <p:spPr>
          <a:xfrm>
            <a:off x="1170698" y="1405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4" name="Shape 694"/>
          <p:cNvCxnSpPr>
            <a:stCxn id="690" idx="2"/>
            <a:endCxn id="691" idx="0"/>
          </p:cNvCxnSpPr>
          <p:nvPr/>
        </p:nvCxnSpPr>
        <p:spPr>
          <a:xfrm>
            <a:off x="1018300" y="2540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5" name="Shape 695"/>
          <p:cNvSpPr txBox="1"/>
          <p:nvPr/>
        </p:nvSpPr>
        <p:spPr>
          <a:xfrm>
            <a:off x="1189573" y="2511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6" name="Shape 696"/>
          <p:cNvCxnSpPr>
            <a:stCxn id="691" idx="2"/>
            <a:endCxn id="697" idx="0"/>
          </p:cNvCxnSpPr>
          <p:nvPr/>
        </p:nvCxnSpPr>
        <p:spPr>
          <a:xfrm>
            <a:off x="1018300" y="3605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8" name="Shape 698"/>
          <p:cNvSpPr txBox="1"/>
          <p:nvPr/>
        </p:nvSpPr>
        <p:spPr>
          <a:xfrm>
            <a:off x="1170698" y="3701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2765100" y="-103750"/>
            <a:ext cx="6189900" cy="24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transzformációkat 4*4-es mátrixokkal írjuk le, de erről később részletesebben…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Modellezési TR : olyan (lehetőleg affin) transzformáció, mely a világ koordináta rendszerben elhelyezi az objektumainkat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Nézeti TR: a világ koordinátarendszert áttranszformáljuk egy másik kr-be, melynek az origójában a “kamera van” és -Z irányba néz</a:t>
            </a:r>
            <a:endParaRPr/>
          </a:p>
        </p:txBody>
      </p:sp>
      <p:pic>
        <p:nvPicPr>
          <p:cNvPr id="700" name="Shape 700"/>
          <p:cNvPicPr preferRelativeResize="0"/>
          <p:nvPr/>
        </p:nvPicPr>
        <p:blipFill rotWithShape="1">
          <a:blip r:embed="rId3">
            <a:alphaModFix/>
          </a:blip>
          <a:srcRect b="0" l="0" r="53927" t="0"/>
          <a:stretch/>
        </p:blipFill>
        <p:spPr>
          <a:xfrm>
            <a:off x="2885775" y="2637925"/>
            <a:ext cx="2264372" cy="24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483250" y="2784100"/>
            <a:ext cx="3020100" cy="1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FFFF"/>
                </a:solidFill>
              </a:rPr>
              <a:t>A kamerának van valamilyen vízszintes és függőleges látószöge, közeli és távoli vágósíkja -&gt; ezek meghatároznak egy nézeti csonkagúlát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11700" y="4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Geometry stage</a:t>
            </a: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273700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259900" y="1832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59900" y="2897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710" name="Shape 710"/>
          <p:cNvCxnSpPr>
            <a:stCxn id="707" idx="2"/>
            <a:endCxn id="708" idx="0"/>
          </p:cNvCxnSpPr>
          <p:nvPr/>
        </p:nvCxnSpPr>
        <p:spPr>
          <a:xfrm flipH="1">
            <a:off x="1018300" y="1434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1" name="Shape 711"/>
          <p:cNvSpPr txBox="1"/>
          <p:nvPr/>
        </p:nvSpPr>
        <p:spPr>
          <a:xfrm>
            <a:off x="1170698" y="1405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12" name="Shape 712"/>
          <p:cNvCxnSpPr>
            <a:stCxn id="708" idx="2"/>
            <a:endCxn id="709" idx="0"/>
          </p:cNvCxnSpPr>
          <p:nvPr/>
        </p:nvCxnSpPr>
        <p:spPr>
          <a:xfrm>
            <a:off x="1018300" y="2540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3" name="Shape 713"/>
          <p:cNvSpPr txBox="1"/>
          <p:nvPr/>
        </p:nvSpPr>
        <p:spPr>
          <a:xfrm>
            <a:off x="1189573" y="2511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14" name="Shape 714"/>
          <p:cNvCxnSpPr>
            <a:stCxn id="709" idx="2"/>
            <a:endCxn id="715" idx="0"/>
          </p:cNvCxnSpPr>
          <p:nvPr/>
        </p:nvCxnSpPr>
        <p:spPr>
          <a:xfrm>
            <a:off x="1018300" y="3605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6" name="Shape 716"/>
          <p:cNvSpPr txBox="1"/>
          <p:nvPr/>
        </p:nvSpPr>
        <p:spPr>
          <a:xfrm>
            <a:off x="1170698" y="3701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2774550" y="584375"/>
            <a:ext cx="61899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A projektív transzformáció pedig ezt a csonkagúlát egy kockába transzformálja, ahol majd megtörténik a vágás és</a:t>
            </a:r>
            <a:br>
              <a:rPr lang="hu"/>
            </a:br>
            <a:r>
              <a:rPr lang="hu"/>
              <a:t>homogén osztás.</a:t>
            </a:r>
            <a:endParaRPr/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050" y="1721025"/>
            <a:ext cx="5174050" cy="2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/>
        </p:nvSpPr>
        <p:spPr>
          <a:xfrm>
            <a:off x="3057050" y="4252975"/>
            <a:ext cx="49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Eddig 2D-s rajzogatásnál a projektív és világ trafó is egységmx volt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311700" y="14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Geometry stage</a:t>
            </a:r>
            <a:endParaRPr/>
          </a:p>
        </p:txBody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311700" y="863550"/>
            <a:ext cx="85206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Például egy rajzolj(szék); utasítás 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443575" y="1481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429775" y="2587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429775" y="3652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729" name="Shape 729"/>
          <p:cNvCxnSpPr>
            <a:stCxn id="726" idx="2"/>
            <a:endCxn id="727" idx="0"/>
          </p:cNvCxnSpPr>
          <p:nvPr/>
        </p:nvCxnSpPr>
        <p:spPr>
          <a:xfrm flipH="1">
            <a:off x="1188175" y="2189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0" name="Shape 730"/>
          <p:cNvSpPr txBox="1"/>
          <p:nvPr/>
        </p:nvSpPr>
        <p:spPr>
          <a:xfrm>
            <a:off x="1340573" y="2160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1" name="Shape 731"/>
          <p:cNvCxnSpPr>
            <a:stCxn id="727" idx="2"/>
            <a:endCxn id="728" idx="0"/>
          </p:cNvCxnSpPr>
          <p:nvPr/>
        </p:nvCxnSpPr>
        <p:spPr>
          <a:xfrm>
            <a:off x="1188175" y="3295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2" name="Shape 732"/>
          <p:cNvSpPr txBox="1"/>
          <p:nvPr/>
        </p:nvSpPr>
        <p:spPr>
          <a:xfrm>
            <a:off x="1359448" y="3266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3" name="Shape 733"/>
          <p:cNvCxnSpPr>
            <a:stCxn id="728" idx="2"/>
            <a:endCxn id="734" idx="0"/>
          </p:cNvCxnSpPr>
          <p:nvPr/>
        </p:nvCxnSpPr>
        <p:spPr>
          <a:xfrm>
            <a:off x="1188175" y="4360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5" name="Shape 735"/>
          <p:cNvSpPr txBox="1"/>
          <p:nvPr/>
        </p:nvSpPr>
        <p:spPr>
          <a:xfrm>
            <a:off x="1340573" y="4456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6" name="Shape 736"/>
          <p:cNvSpPr txBox="1"/>
          <p:nvPr/>
        </p:nvSpPr>
        <p:spPr>
          <a:xfrm>
            <a:off x="2963400" y="1918025"/>
            <a:ext cx="56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A szék minden egyes csúcspontját ugyanazzal a modellezési transzformációs mátrixszal transzformáljuk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2963400" y="3187325"/>
            <a:ext cx="56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A szék minden egyes csúcspontját ugyanazzal a nézeti transzformációs mátrixszal transzformáljuk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8" name="Shape 738"/>
          <p:cNvSpPr txBox="1"/>
          <p:nvPr/>
        </p:nvSpPr>
        <p:spPr>
          <a:xfrm>
            <a:off x="3036775" y="4310400"/>
            <a:ext cx="56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A szék minden egyes csúcspontját ugyanazzal a projektív transzformációs mátrixszal transzformáljuk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shader</a:t>
            </a:r>
            <a:endParaRPr/>
          </a:p>
        </p:txBody>
      </p:sp>
      <p:sp>
        <p:nvSpPr>
          <p:cNvPr id="744" name="Shape 744"/>
          <p:cNvSpPr txBox="1"/>
          <p:nvPr/>
        </p:nvSpPr>
        <p:spPr>
          <a:xfrm>
            <a:off x="368050" y="1089213"/>
            <a:ext cx="56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A szék </a:t>
            </a:r>
            <a:r>
              <a:rPr lang="hu">
                <a:solidFill>
                  <a:schemeClr val="accent5"/>
                </a:solidFill>
              </a:rPr>
              <a:t>minden egyes csúcspontját ugyanazzal</a:t>
            </a:r>
            <a:r>
              <a:rPr lang="hu">
                <a:solidFill>
                  <a:srgbClr val="FFFFFF"/>
                </a:solidFill>
              </a:rPr>
              <a:t> a modellezési transzformációs mátrixszal transzformáljuk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368050" y="1661913"/>
            <a:ext cx="56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A szék </a:t>
            </a:r>
            <a:r>
              <a:rPr lang="hu">
                <a:solidFill>
                  <a:schemeClr val="accent5"/>
                </a:solidFill>
              </a:rPr>
              <a:t>minden egyes csúcspontját ugyanazzal </a:t>
            </a:r>
            <a:r>
              <a:rPr lang="hu">
                <a:solidFill>
                  <a:srgbClr val="FFFFFF"/>
                </a:solidFill>
              </a:rPr>
              <a:t>a nézeti transzformációs mátrixszal transzformáljuk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422550" y="2234613"/>
            <a:ext cx="56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A szék </a:t>
            </a:r>
            <a:r>
              <a:rPr lang="hu">
                <a:solidFill>
                  <a:schemeClr val="accent5"/>
                </a:solidFill>
              </a:rPr>
              <a:t>minden egyes csúcspontját ugyanazzal </a:t>
            </a:r>
            <a:r>
              <a:rPr lang="hu">
                <a:solidFill>
                  <a:srgbClr val="FFFFFF"/>
                </a:solidFill>
              </a:rPr>
              <a:t>a projektív transzformációs mátrixszal transzformáljuk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5492675" y="1127175"/>
            <a:ext cx="443700" cy="16422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 txBox="1"/>
          <p:nvPr/>
        </p:nvSpPr>
        <p:spPr>
          <a:xfrm>
            <a:off x="6103950" y="1623275"/>
            <a:ext cx="2878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FFFF"/>
                </a:solidFill>
              </a:rPr>
              <a:t>Párhuzamosítható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49" name="Shape 749"/>
          <p:cNvSpPr txBox="1"/>
          <p:nvPr/>
        </p:nvSpPr>
        <p:spPr>
          <a:xfrm>
            <a:off x="422550" y="2961775"/>
            <a:ext cx="84090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FFFF"/>
                </a:solidFill>
              </a:rPr>
              <a:t>Amikor tehát kiadjuk a rajzolj(szék) parancsot, akkor minden egyes vertexet ugyanazokkal a trafókkal fogunk transzformálni.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FFFF"/>
                </a:solidFill>
              </a:rPr>
              <a:t>Ezt a három transzformációt fogja a vertex shaderünk elvégezni. </a:t>
            </a:r>
            <a:r>
              <a:rPr lang="hu" sz="1800">
                <a:solidFill>
                  <a:srgbClr val="FF0000"/>
                </a:solidFill>
              </a:rPr>
              <a:t>A vertex shader egy program, mely minden egyes vertexre lefut (akár párhuzamosan). Bemenete egy vertex, a kimenete pedig a transzformált vertex.</a:t>
            </a:r>
            <a:endParaRPr sz="18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</a:rPr>
              <a:t>A rajzolj(szék) a mi esetünkben például a </a:t>
            </a: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glDrawArrays(GL_TRIANGLE_STRIP, 0, 4);</a:t>
            </a:r>
            <a:r>
              <a:rPr lang="hu" sz="1800">
                <a:solidFill>
                  <a:schemeClr val="accent3"/>
                </a:solidFill>
              </a:rPr>
              <a:t> utasításnak fog megegyezni.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type="title"/>
          </p:nvPr>
        </p:nvSpPr>
        <p:spPr>
          <a:xfrm>
            <a:off x="311700" y="5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és vertex shader helye</a:t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273700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259900" y="1832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259900" y="2897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758" name="Shape 758"/>
          <p:cNvCxnSpPr>
            <a:stCxn id="755" idx="2"/>
            <a:endCxn id="756" idx="0"/>
          </p:cNvCxnSpPr>
          <p:nvPr/>
        </p:nvCxnSpPr>
        <p:spPr>
          <a:xfrm flipH="1">
            <a:off x="1018300" y="1434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9" name="Shape 759"/>
          <p:cNvSpPr txBox="1"/>
          <p:nvPr/>
        </p:nvSpPr>
        <p:spPr>
          <a:xfrm>
            <a:off x="1170698" y="1405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60" name="Shape 760"/>
          <p:cNvCxnSpPr>
            <a:stCxn id="756" idx="2"/>
            <a:endCxn id="757" idx="0"/>
          </p:cNvCxnSpPr>
          <p:nvPr/>
        </p:nvCxnSpPr>
        <p:spPr>
          <a:xfrm>
            <a:off x="1018300" y="2540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1" name="Shape 761"/>
          <p:cNvSpPr txBox="1"/>
          <p:nvPr/>
        </p:nvSpPr>
        <p:spPr>
          <a:xfrm>
            <a:off x="1189573" y="2511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259900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Clipping space </a:t>
            </a:r>
            <a:endParaRPr sz="1000"/>
          </a:p>
        </p:txBody>
      </p:sp>
      <p:cxnSp>
        <p:nvCxnSpPr>
          <p:cNvPr id="763" name="Shape 763"/>
          <p:cNvCxnSpPr>
            <a:stCxn id="757" idx="2"/>
            <a:endCxn id="762" idx="0"/>
          </p:cNvCxnSpPr>
          <p:nvPr/>
        </p:nvCxnSpPr>
        <p:spPr>
          <a:xfrm>
            <a:off x="1018300" y="3605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4" name="Shape 764"/>
          <p:cNvSpPr txBox="1"/>
          <p:nvPr/>
        </p:nvSpPr>
        <p:spPr>
          <a:xfrm>
            <a:off x="1689775" y="4432305"/>
            <a:ext cx="1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Vágás, homogén osztás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3205825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NDC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(normalizált eszköz KR) </a:t>
            </a:r>
            <a:endParaRPr sz="1000"/>
          </a:p>
        </p:txBody>
      </p:sp>
      <p:cxnSp>
        <p:nvCxnSpPr>
          <p:cNvPr id="766" name="Shape 766"/>
          <p:cNvCxnSpPr>
            <a:stCxn id="762" idx="3"/>
            <a:endCxn id="765" idx="1"/>
          </p:cNvCxnSpPr>
          <p:nvPr/>
        </p:nvCxnSpPr>
        <p:spPr>
          <a:xfrm>
            <a:off x="1776700" y="4432300"/>
            <a:ext cx="142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7" name="Shape 767"/>
          <p:cNvSpPr txBox="1"/>
          <p:nvPr/>
        </p:nvSpPr>
        <p:spPr>
          <a:xfrm>
            <a:off x="1170698" y="3701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5255125" y="4078450"/>
            <a:ext cx="945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Primitive assembly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(3szög képzés)</a:t>
            </a:r>
            <a:endParaRPr/>
          </a:p>
        </p:txBody>
      </p:sp>
      <p:cxnSp>
        <p:nvCxnSpPr>
          <p:cNvPr id="769" name="Shape 769"/>
          <p:cNvCxnSpPr>
            <a:stCxn id="765" idx="3"/>
          </p:cNvCxnSpPr>
          <p:nvPr/>
        </p:nvCxnSpPr>
        <p:spPr>
          <a:xfrm>
            <a:off x="47226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0" name="Shape 770"/>
          <p:cNvSpPr txBox="1"/>
          <p:nvPr/>
        </p:nvSpPr>
        <p:spPr>
          <a:xfrm>
            <a:off x="1851623" y="646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Betöltés fájlból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6732925" y="4078450"/>
            <a:ext cx="2223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Raszterizáció (1 db háromszögé)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(háromszög fragment képzés)</a:t>
            </a:r>
            <a:endParaRPr/>
          </a:p>
        </p:txBody>
      </p:sp>
      <p:cxnSp>
        <p:nvCxnSpPr>
          <p:cNvPr id="772" name="Shape 772"/>
          <p:cNvCxnSpPr/>
          <p:nvPr/>
        </p:nvCxnSpPr>
        <p:spPr>
          <a:xfrm>
            <a:off x="6227950" y="483812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3" name="Shape 773"/>
          <p:cNvSpPr/>
          <p:nvPr/>
        </p:nvSpPr>
        <p:spPr>
          <a:xfrm>
            <a:off x="3205825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 Virágcserép modell</a:t>
            </a:r>
            <a:endParaRPr/>
          </a:p>
        </p:txBody>
      </p:sp>
      <p:cxnSp>
        <p:nvCxnSpPr>
          <p:cNvPr id="774" name="Shape 774"/>
          <p:cNvCxnSpPr>
            <a:stCxn id="773" idx="1"/>
            <a:endCxn id="755" idx="3"/>
          </p:cNvCxnSpPr>
          <p:nvPr/>
        </p:nvCxnSpPr>
        <p:spPr>
          <a:xfrm rot="10800000">
            <a:off x="1790425" y="1080550"/>
            <a:ext cx="1415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5" name="Shape 775"/>
          <p:cNvSpPr/>
          <p:nvPr/>
        </p:nvSpPr>
        <p:spPr>
          <a:xfrm>
            <a:off x="6798988" y="3019350"/>
            <a:ext cx="7929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Fragment</a:t>
            </a:r>
            <a:endParaRPr sz="1100"/>
          </a:p>
        </p:txBody>
      </p:sp>
      <p:sp>
        <p:nvSpPr>
          <p:cNvPr id="776" name="Shape 776"/>
          <p:cNvSpPr/>
          <p:nvPr/>
        </p:nvSpPr>
        <p:spPr>
          <a:xfrm>
            <a:off x="764646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777" name="Shape 777"/>
          <p:cNvCxnSpPr>
            <a:endCxn id="775" idx="2"/>
          </p:cNvCxnSpPr>
          <p:nvPr/>
        </p:nvCxnSpPr>
        <p:spPr>
          <a:xfrm rot="10800000">
            <a:off x="7195438" y="3376650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8" name="Shape 778"/>
          <p:cNvCxnSpPr/>
          <p:nvPr/>
        </p:nvCxnSpPr>
        <p:spPr>
          <a:xfrm rot="10800000">
            <a:off x="8087600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9" name="Shape 779"/>
          <p:cNvCxnSpPr>
            <a:endCxn id="780" idx="2"/>
          </p:cNvCxnSpPr>
          <p:nvPr/>
        </p:nvCxnSpPr>
        <p:spPr>
          <a:xfrm rot="10800000">
            <a:off x="8712138" y="3376650"/>
            <a:ext cx="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1" name="Shape 781"/>
          <p:cNvCxnSpPr/>
          <p:nvPr/>
        </p:nvCxnSpPr>
        <p:spPr>
          <a:xfrm rot="10800000">
            <a:off x="8399875" y="3376575"/>
            <a:ext cx="0" cy="6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2" name="Shape 782"/>
          <p:cNvSpPr/>
          <p:nvPr/>
        </p:nvSpPr>
        <p:spPr>
          <a:xfrm>
            <a:off x="795873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783" name="Shape 783"/>
          <p:cNvSpPr/>
          <p:nvPr/>
        </p:nvSpPr>
        <p:spPr>
          <a:xfrm>
            <a:off x="827101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780" name="Shape 780"/>
          <p:cNvSpPr/>
          <p:nvPr/>
        </p:nvSpPr>
        <p:spPr>
          <a:xfrm>
            <a:off x="858328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784" name="Shape 784"/>
          <p:cNvCxnSpPr/>
          <p:nvPr/>
        </p:nvCxnSpPr>
        <p:spPr>
          <a:xfrm rot="10800000">
            <a:off x="7775325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5" name="Shape 785"/>
          <p:cNvSpPr/>
          <p:nvPr/>
        </p:nvSpPr>
        <p:spPr>
          <a:xfrm>
            <a:off x="7195450" y="581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BackBuffer</a:t>
            </a:r>
            <a:endParaRPr/>
          </a:p>
        </p:txBody>
      </p:sp>
      <p:cxnSp>
        <p:nvCxnSpPr>
          <p:cNvPr id="786" name="Shape 786"/>
          <p:cNvCxnSpPr/>
          <p:nvPr/>
        </p:nvCxnSpPr>
        <p:spPr>
          <a:xfrm rot="10800000">
            <a:off x="7206975" y="1691002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7" name="Shape 787"/>
          <p:cNvCxnSpPr/>
          <p:nvPr/>
        </p:nvCxnSpPr>
        <p:spPr>
          <a:xfrm rot="10800000">
            <a:off x="8099137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8" name="Shape 788"/>
          <p:cNvCxnSpPr/>
          <p:nvPr/>
        </p:nvCxnSpPr>
        <p:spPr>
          <a:xfrm rot="10800000">
            <a:off x="8723675" y="1691319"/>
            <a:ext cx="0" cy="12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9" name="Shape 789"/>
          <p:cNvCxnSpPr/>
          <p:nvPr/>
        </p:nvCxnSpPr>
        <p:spPr>
          <a:xfrm rot="10800000">
            <a:off x="8411412" y="1690837"/>
            <a:ext cx="0" cy="12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0" name="Shape 790"/>
          <p:cNvCxnSpPr/>
          <p:nvPr/>
        </p:nvCxnSpPr>
        <p:spPr>
          <a:xfrm rot="10800000">
            <a:off x="7786862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1" name="Shape 791"/>
          <p:cNvSpPr txBox="1"/>
          <p:nvPr/>
        </p:nvSpPr>
        <p:spPr>
          <a:xfrm>
            <a:off x="6572725" y="2204450"/>
            <a:ext cx="2543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operations (pl szín, textúra alkalmazása)</a:t>
            </a:r>
            <a:endParaRPr/>
          </a:p>
        </p:txBody>
      </p:sp>
      <p:cxnSp>
        <p:nvCxnSpPr>
          <p:cNvPr id="792" name="Shape 792"/>
          <p:cNvCxnSpPr/>
          <p:nvPr/>
        </p:nvCxnSpPr>
        <p:spPr>
          <a:xfrm>
            <a:off x="62004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3" name="Shape 793"/>
          <p:cNvCxnSpPr/>
          <p:nvPr/>
        </p:nvCxnSpPr>
        <p:spPr>
          <a:xfrm>
            <a:off x="6227950" y="42341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4" name="Shape 794"/>
          <p:cNvCxnSpPr/>
          <p:nvPr/>
        </p:nvCxnSpPr>
        <p:spPr>
          <a:xfrm>
            <a:off x="6200425" y="465077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5" name="Shape 795"/>
          <p:cNvSpPr txBox="1"/>
          <p:nvPr/>
        </p:nvSpPr>
        <p:spPr>
          <a:xfrm>
            <a:off x="6799000" y="1131275"/>
            <a:ext cx="2176200" cy="57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Egyéb algoritmusok alkalmazása (merging)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96" name="Shape 796"/>
          <p:cNvCxnSpPr/>
          <p:nvPr/>
        </p:nvCxnSpPr>
        <p:spPr>
          <a:xfrm rot="10800000">
            <a:off x="7195500" y="80052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7" name="Shape 797"/>
          <p:cNvCxnSpPr/>
          <p:nvPr/>
        </p:nvCxnSpPr>
        <p:spPr>
          <a:xfrm rot="10800000">
            <a:off x="8087662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8" name="Shape 798"/>
          <p:cNvCxnSpPr/>
          <p:nvPr/>
        </p:nvCxnSpPr>
        <p:spPr>
          <a:xfrm rot="10800000">
            <a:off x="8712200" y="800616"/>
            <a:ext cx="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9" name="Shape 799"/>
          <p:cNvCxnSpPr/>
          <p:nvPr/>
        </p:nvCxnSpPr>
        <p:spPr>
          <a:xfrm rot="10800000">
            <a:off x="8399937" y="800432"/>
            <a:ext cx="0" cy="28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0" name="Shape 800"/>
          <p:cNvCxnSpPr/>
          <p:nvPr/>
        </p:nvCxnSpPr>
        <p:spPr>
          <a:xfrm rot="10800000">
            <a:off x="7775387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1" name="Shape 801"/>
          <p:cNvSpPr/>
          <p:nvPr/>
        </p:nvSpPr>
        <p:spPr>
          <a:xfrm>
            <a:off x="93650" y="548450"/>
            <a:ext cx="1906200" cy="3509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 txBox="1"/>
          <p:nvPr/>
        </p:nvSpPr>
        <p:spPr>
          <a:xfrm>
            <a:off x="1999850" y="1941175"/>
            <a:ext cx="2722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3000">
                <a:solidFill>
                  <a:srgbClr val="FF0000"/>
                </a:solidFill>
              </a:rPr>
              <a:t>Vertex shader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311700" y="8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Alap vertex shader (shaders projekt)</a:t>
            </a:r>
            <a:endParaRPr/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shader bemeneti paraméterei, azaz egy vertex attribútumai:</a:t>
            </a:r>
            <a:br>
              <a:rPr lang="hu"/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in vec3 vs_in_pos;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in vec3 vs_in_col;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/>
              <a:t>Az “in” jelzi, hogy bemeneti paraméter.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gl_Position = vec4( vs_in_pos, 1 );</a:t>
            </a:r>
            <a:br>
              <a:rPr lang="hu"/>
            </a:br>
            <a:r>
              <a:rPr lang="hu"/>
              <a:t>a </a:t>
            </a:r>
            <a:r>
              <a:rPr lang="hu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gl_Position</a:t>
            </a:r>
            <a:r>
              <a:rPr lang="hu">
                <a:solidFill>
                  <a:schemeClr val="accent5"/>
                </a:solidFill>
              </a:rPr>
              <a:t> beépített változó, amit ennek megadunk, az fogja tartalmazni a clip space-beli vertex pozíciót.</a:t>
            </a:r>
            <a:br>
              <a:rPr lang="hu">
                <a:solidFill>
                  <a:schemeClr val="accent5"/>
                </a:solidFill>
              </a:rPr>
            </a:br>
            <a:r>
              <a:rPr lang="hu"/>
              <a:t>Ez homogén térbeli koordinátát vár, tehát kiegészítjük az euklideszi pontjainkat egy plusz homogén koordinátával (pontok: 1, vektorok : 0)</a:t>
            </a:r>
            <a:br>
              <a:rPr lang="hu"/>
            </a:br>
            <a:r>
              <a:rPr lang="hu"/>
              <a:t>Erre azért van szükség, hogy az eltolás és középpontos vetítés műveletét abszolválni tudjuk.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28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C++ szintfelmérő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60850" y="113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/>
              <a:t>Akinek nem sikerült jól (&lt;=40%) annak ajánlott élnie az alábbi opcióval: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>
                <a:solidFill>
                  <a:schemeClr val="accent5"/>
                </a:solidFill>
              </a:rPr>
              <a:t>3 alkalmas C++ gyorstalpalót tartunk jövő héttől kezdve (az időpontokat majd kurzusmailben küldöm)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2400"/>
              <a:t>Ez nem kötelező, de a grafika gyakorlatokon haladnunk kell, ezért a C++ magyarázásával időt nem fogunk eltölteni.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type="title"/>
          </p:nvPr>
        </p:nvSpPr>
        <p:spPr>
          <a:xfrm>
            <a:off x="219125" y="12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műveletek</a:t>
            </a: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6826563" y="3026050"/>
            <a:ext cx="7929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Fragment</a:t>
            </a:r>
            <a:endParaRPr sz="1100"/>
          </a:p>
        </p:txBody>
      </p:sp>
      <p:sp>
        <p:nvSpPr>
          <p:cNvPr id="815" name="Shape 815"/>
          <p:cNvSpPr/>
          <p:nvPr/>
        </p:nvSpPr>
        <p:spPr>
          <a:xfrm>
            <a:off x="7674038" y="30260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816" name="Shape 816"/>
          <p:cNvCxnSpPr>
            <a:endCxn id="814" idx="2"/>
          </p:cNvCxnSpPr>
          <p:nvPr/>
        </p:nvCxnSpPr>
        <p:spPr>
          <a:xfrm rot="10800000">
            <a:off x="7223013" y="3383350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7" name="Shape 817"/>
          <p:cNvCxnSpPr/>
          <p:nvPr/>
        </p:nvCxnSpPr>
        <p:spPr>
          <a:xfrm rot="10800000">
            <a:off x="8115175" y="33833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8" name="Shape 818"/>
          <p:cNvCxnSpPr>
            <a:endCxn id="819" idx="2"/>
          </p:cNvCxnSpPr>
          <p:nvPr/>
        </p:nvCxnSpPr>
        <p:spPr>
          <a:xfrm rot="10800000">
            <a:off x="8739713" y="3383350"/>
            <a:ext cx="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0" name="Shape 820"/>
          <p:cNvCxnSpPr/>
          <p:nvPr/>
        </p:nvCxnSpPr>
        <p:spPr>
          <a:xfrm rot="10800000">
            <a:off x="8427450" y="3383275"/>
            <a:ext cx="0" cy="6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1" name="Shape 821"/>
          <p:cNvSpPr/>
          <p:nvPr/>
        </p:nvSpPr>
        <p:spPr>
          <a:xfrm>
            <a:off x="7986313" y="30260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822" name="Shape 822"/>
          <p:cNvSpPr/>
          <p:nvPr/>
        </p:nvSpPr>
        <p:spPr>
          <a:xfrm>
            <a:off x="8298588" y="30260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819" name="Shape 819"/>
          <p:cNvSpPr/>
          <p:nvPr/>
        </p:nvSpPr>
        <p:spPr>
          <a:xfrm>
            <a:off x="8610863" y="30260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823" name="Shape 823"/>
          <p:cNvCxnSpPr/>
          <p:nvPr/>
        </p:nvCxnSpPr>
        <p:spPr>
          <a:xfrm rot="10800000">
            <a:off x="7802900" y="33833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4" name="Shape 824"/>
          <p:cNvSpPr/>
          <p:nvPr/>
        </p:nvSpPr>
        <p:spPr>
          <a:xfrm>
            <a:off x="6826575" y="4070350"/>
            <a:ext cx="2223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Raszterizáció (1 db háromszögé)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(háromszög fragment képzés)</a:t>
            </a:r>
            <a:endParaRPr/>
          </a:p>
        </p:txBody>
      </p:sp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747" y="4090301"/>
            <a:ext cx="954550" cy="940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>
            <a:endCxn id="827" idx="2"/>
          </p:cNvCxnSpPr>
          <p:nvPr/>
        </p:nvCxnSpPr>
        <p:spPr>
          <a:xfrm rot="10800000">
            <a:off x="6123025" y="2850850"/>
            <a:ext cx="0" cy="123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827" name="Shape 8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288" y="2026625"/>
            <a:ext cx="863475" cy="8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575" y="106382"/>
            <a:ext cx="792900" cy="7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/>
          <p:nvPr/>
        </p:nvSpPr>
        <p:spPr>
          <a:xfrm>
            <a:off x="7195450" y="581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BackBuffer</a:t>
            </a:r>
            <a:endParaRPr/>
          </a:p>
        </p:txBody>
      </p:sp>
      <p:cxnSp>
        <p:nvCxnSpPr>
          <p:cNvPr id="830" name="Shape 830"/>
          <p:cNvCxnSpPr/>
          <p:nvPr/>
        </p:nvCxnSpPr>
        <p:spPr>
          <a:xfrm rot="10800000">
            <a:off x="7206975" y="1691002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1" name="Shape 831"/>
          <p:cNvCxnSpPr/>
          <p:nvPr/>
        </p:nvCxnSpPr>
        <p:spPr>
          <a:xfrm rot="10800000">
            <a:off x="8099137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2" name="Shape 832"/>
          <p:cNvCxnSpPr/>
          <p:nvPr/>
        </p:nvCxnSpPr>
        <p:spPr>
          <a:xfrm rot="10800000">
            <a:off x="8723675" y="1691319"/>
            <a:ext cx="0" cy="12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3" name="Shape 833"/>
          <p:cNvCxnSpPr/>
          <p:nvPr/>
        </p:nvCxnSpPr>
        <p:spPr>
          <a:xfrm rot="10800000">
            <a:off x="8411412" y="1690837"/>
            <a:ext cx="0" cy="12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4" name="Shape 834"/>
          <p:cNvCxnSpPr/>
          <p:nvPr/>
        </p:nvCxnSpPr>
        <p:spPr>
          <a:xfrm rot="10800000">
            <a:off x="7786862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5" name="Shape 835"/>
          <p:cNvSpPr txBox="1"/>
          <p:nvPr/>
        </p:nvSpPr>
        <p:spPr>
          <a:xfrm>
            <a:off x="6799000" y="1131275"/>
            <a:ext cx="2176200" cy="57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Egyéb algoritmusok alkalmazása (merging)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36" name="Shape 836"/>
          <p:cNvCxnSpPr/>
          <p:nvPr/>
        </p:nvCxnSpPr>
        <p:spPr>
          <a:xfrm rot="10800000">
            <a:off x="7195500" y="80052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7" name="Shape 837"/>
          <p:cNvCxnSpPr/>
          <p:nvPr/>
        </p:nvCxnSpPr>
        <p:spPr>
          <a:xfrm rot="10800000">
            <a:off x="8087662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8" name="Shape 838"/>
          <p:cNvCxnSpPr/>
          <p:nvPr/>
        </p:nvCxnSpPr>
        <p:spPr>
          <a:xfrm rot="10800000">
            <a:off x="8712200" y="800616"/>
            <a:ext cx="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9" name="Shape 839"/>
          <p:cNvCxnSpPr/>
          <p:nvPr/>
        </p:nvCxnSpPr>
        <p:spPr>
          <a:xfrm rot="10800000">
            <a:off x="8399937" y="800432"/>
            <a:ext cx="0" cy="28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0" name="Shape 840"/>
          <p:cNvCxnSpPr/>
          <p:nvPr/>
        </p:nvCxnSpPr>
        <p:spPr>
          <a:xfrm rot="10800000">
            <a:off x="7775387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1" name="Shape 841"/>
          <p:cNvSpPr txBox="1"/>
          <p:nvPr/>
        </p:nvSpPr>
        <p:spPr>
          <a:xfrm>
            <a:off x="6600300" y="2211150"/>
            <a:ext cx="25437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operations (pl szín, textúra alkalmazása)</a:t>
            </a:r>
            <a:endParaRPr/>
          </a:p>
        </p:txBody>
      </p:sp>
      <p:cxnSp>
        <p:nvCxnSpPr>
          <p:cNvPr id="842" name="Shape 842"/>
          <p:cNvCxnSpPr>
            <a:stCxn id="827" idx="0"/>
            <a:endCxn id="828" idx="2"/>
          </p:cNvCxnSpPr>
          <p:nvPr/>
        </p:nvCxnSpPr>
        <p:spPr>
          <a:xfrm rot="10800000">
            <a:off x="6123025" y="852425"/>
            <a:ext cx="0" cy="117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3" name="Shape 843"/>
          <p:cNvSpPr txBox="1"/>
          <p:nvPr/>
        </p:nvSpPr>
        <p:spPr>
          <a:xfrm>
            <a:off x="200650" y="856125"/>
            <a:ext cx="53241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Láthatjuk, hogy ez is párhuzamosítható, hiszen a háromszögek érkeznek a szerelőszalagon, ezek raszterizálódnak, és keletkezik jó sok fragment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Ebből a mi általunk programozott rész a </a:t>
            </a:r>
            <a:r>
              <a:rPr lang="hu">
                <a:solidFill>
                  <a:schemeClr val="accent4"/>
                </a:solidFill>
              </a:rPr>
              <a:t>Fragment shader, azaz egy olyan program, mely minden háromszögből keletkezett összes fragmentre lefut. </a:t>
            </a:r>
            <a:r>
              <a:rPr lang="hu">
                <a:solidFill>
                  <a:schemeClr val="accent3"/>
                </a:solidFill>
              </a:rPr>
              <a:t>(Tehát a fragment operations névvel jelölt részről van szó)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</a:rPr>
              <a:t>A fragment shader bemenete egy fragment (mely egy színből, textúra koordinátából, egyéb adatokból áll), kimenete pedig egy pixel, és ha nem piszkáljuk tovább a grafikus szerelőszalagot, akkor ez a pixel fog a BackBufferbe íródni (feltéve ha teljesül egy feltétel : lásd pár diával később)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/>
          </p:nvPr>
        </p:nvSpPr>
        <p:spPr>
          <a:xfrm>
            <a:off x="311700" y="5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és vertex shader helye</a:t>
            </a: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273700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259900" y="1832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259900" y="2897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852" name="Shape 852"/>
          <p:cNvCxnSpPr>
            <a:stCxn id="849" idx="2"/>
            <a:endCxn id="850" idx="0"/>
          </p:cNvCxnSpPr>
          <p:nvPr/>
        </p:nvCxnSpPr>
        <p:spPr>
          <a:xfrm flipH="1">
            <a:off x="1018300" y="1434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3" name="Shape 853"/>
          <p:cNvSpPr txBox="1"/>
          <p:nvPr/>
        </p:nvSpPr>
        <p:spPr>
          <a:xfrm>
            <a:off x="1170698" y="1405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54" name="Shape 854"/>
          <p:cNvCxnSpPr>
            <a:stCxn id="850" idx="2"/>
            <a:endCxn id="851" idx="0"/>
          </p:cNvCxnSpPr>
          <p:nvPr/>
        </p:nvCxnSpPr>
        <p:spPr>
          <a:xfrm>
            <a:off x="1018300" y="2540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5" name="Shape 855"/>
          <p:cNvSpPr txBox="1"/>
          <p:nvPr/>
        </p:nvSpPr>
        <p:spPr>
          <a:xfrm>
            <a:off x="1189573" y="2511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259900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Clipping space </a:t>
            </a:r>
            <a:endParaRPr sz="1000"/>
          </a:p>
        </p:txBody>
      </p:sp>
      <p:cxnSp>
        <p:nvCxnSpPr>
          <p:cNvPr id="857" name="Shape 857"/>
          <p:cNvCxnSpPr>
            <a:stCxn id="851" idx="2"/>
            <a:endCxn id="856" idx="0"/>
          </p:cNvCxnSpPr>
          <p:nvPr/>
        </p:nvCxnSpPr>
        <p:spPr>
          <a:xfrm>
            <a:off x="1018300" y="3605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8" name="Shape 858"/>
          <p:cNvSpPr txBox="1"/>
          <p:nvPr/>
        </p:nvSpPr>
        <p:spPr>
          <a:xfrm>
            <a:off x="1689775" y="4432305"/>
            <a:ext cx="1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Vágás, homogén osztás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3205825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NDC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(normalizált eszköz KR) </a:t>
            </a:r>
            <a:endParaRPr sz="1000"/>
          </a:p>
        </p:txBody>
      </p:sp>
      <p:cxnSp>
        <p:nvCxnSpPr>
          <p:cNvPr id="860" name="Shape 860"/>
          <p:cNvCxnSpPr>
            <a:stCxn id="856" idx="3"/>
            <a:endCxn id="859" idx="1"/>
          </p:cNvCxnSpPr>
          <p:nvPr/>
        </p:nvCxnSpPr>
        <p:spPr>
          <a:xfrm>
            <a:off x="1776700" y="4432300"/>
            <a:ext cx="142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1" name="Shape 861"/>
          <p:cNvSpPr txBox="1"/>
          <p:nvPr/>
        </p:nvSpPr>
        <p:spPr>
          <a:xfrm>
            <a:off x="1170698" y="3701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5255125" y="4078450"/>
            <a:ext cx="945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Primitive assembly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(3szög képzés)</a:t>
            </a:r>
            <a:endParaRPr/>
          </a:p>
        </p:txBody>
      </p:sp>
      <p:cxnSp>
        <p:nvCxnSpPr>
          <p:cNvPr id="863" name="Shape 863"/>
          <p:cNvCxnSpPr>
            <a:stCxn id="859" idx="3"/>
          </p:cNvCxnSpPr>
          <p:nvPr/>
        </p:nvCxnSpPr>
        <p:spPr>
          <a:xfrm>
            <a:off x="47226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4" name="Shape 864"/>
          <p:cNvSpPr txBox="1"/>
          <p:nvPr/>
        </p:nvSpPr>
        <p:spPr>
          <a:xfrm>
            <a:off x="1851623" y="646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Betöltés fájlból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6732925" y="4078450"/>
            <a:ext cx="2223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Raszterizáció (1 db háromszögé)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(háromszög fragment képzés)</a:t>
            </a:r>
            <a:endParaRPr/>
          </a:p>
        </p:txBody>
      </p:sp>
      <p:cxnSp>
        <p:nvCxnSpPr>
          <p:cNvPr id="866" name="Shape 866"/>
          <p:cNvCxnSpPr/>
          <p:nvPr/>
        </p:nvCxnSpPr>
        <p:spPr>
          <a:xfrm>
            <a:off x="6227950" y="483812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7" name="Shape 867"/>
          <p:cNvSpPr/>
          <p:nvPr/>
        </p:nvSpPr>
        <p:spPr>
          <a:xfrm>
            <a:off x="3205825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 Virágcserép modell</a:t>
            </a:r>
            <a:endParaRPr/>
          </a:p>
        </p:txBody>
      </p:sp>
      <p:cxnSp>
        <p:nvCxnSpPr>
          <p:cNvPr id="868" name="Shape 868"/>
          <p:cNvCxnSpPr>
            <a:stCxn id="867" idx="1"/>
            <a:endCxn id="849" idx="3"/>
          </p:cNvCxnSpPr>
          <p:nvPr/>
        </p:nvCxnSpPr>
        <p:spPr>
          <a:xfrm rot="10800000">
            <a:off x="1790425" y="1080550"/>
            <a:ext cx="1415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9" name="Shape 869"/>
          <p:cNvSpPr/>
          <p:nvPr/>
        </p:nvSpPr>
        <p:spPr>
          <a:xfrm>
            <a:off x="6798988" y="3019350"/>
            <a:ext cx="7929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Fragment</a:t>
            </a:r>
            <a:endParaRPr sz="1100"/>
          </a:p>
        </p:txBody>
      </p:sp>
      <p:sp>
        <p:nvSpPr>
          <p:cNvPr id="870" name="Shape 870"/>
          <p:cNvSpPr/>
          <p:nvPr/>
        </p:nvSpPr>
        <p:spPr>
          <a:xfrm>
            <a:off x="764646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871" name="Shape 871"/>
          <p:cNvCxnSpPr>
            <a:endCxn id="869" idx="2"/>
          </p:cNvCxnSpPr>
          <p:nvPr/>
        </p:nvCxnSpPr>
        <p:spPr>
          <a:xfrm rot="10800000">
            <a:off x="7195438" y="3376650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2" name="Shape 872"/>
          <p:cNvCxnSpPr/>
          <p:nvPr/>
        </p:nvCxnSpPr>
        <p:spPr>
          <a:xfrm rot="10800000">
            <a:off x="8087600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3" name="Shape 873"/>
          <p:cNvCxnSpPr>
            <a:endCxn id="874" idx="2"/>
          </p:cNvCxnSpPr>
          <p:nvPr/>
        </p:nvCxnSpPr>
        <p:spPr>
          <a:xfrm rot="10800000">
            <a:off x="8712138" y="3376650"/>
            <a:ext cx="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5" name="Shape 875"/>
          <p:cNvCxnSpPr/>
          <p:nvPr/>
        </p:nvCxnSpPr>
        <p:spPr>
          <a:xfrm rot="10800000">
            <a:off x="8399875" y="3376575"/>
            <a:ext cx="0" cy="6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6" name="Shape 876"/>
          <p:cNvSpPr/>
          <p:nvPr/>
        </p:nvSpPr>
        <p:spPr>
          <a:xfrm>
            <a:off x="795873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877" name="Shape 877"/>
          <p:cNvSpPr/>
          <p:nvPr/>
        </p:nvSpPr>
        <p:spPr>
          <a:xfrm>
            <a:off x="827101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874" name="Shape 874"/>
          <p:cNvSpPr/>
          <p:nvPr/>
        </p:nvSpPr>
        <p:spPr>
          <a:xfrm>
            <a:off x="858328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878" name="Shape 878"/>
          <p:cNvCxnSpPr/>
          <p:nvPr/>
        </p:nvCxnSpPr>
        <p:spPr>
          <a:xfrm rot="10800000">
            <a:off x="7775325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9" name="Shape 879"/>
          <p:cNvSpPr/>
          <p:nvPr/>
        </p:nvSpPr>
        <p:spPr>
          <a:xfrm>
            <a:off x="7195450" y="581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BackBuffer</a:t>
            </a:r>
            <a:endParaRPr/>
          </a:p>
        </p:txBody>
      </p:sp>
      <p:cxnSp>
        <p:nvCxnSpPr>
          <p:cNvPr id="880" name="Shape 880"/>
          <p:cNvCxnSpPr/>
          <p:nvPr/>
        </p:nvCxnSpPr>
        <p:spPr>
          <a:xfrm rot="10800000">
            <a:off x="7206975" y="1691002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1" name="Shape 881"/>
          <p:cNvCxnSpPr/>
          <p:nvPr/>
        </p:nvCxnSpPr>
        <p:spPr>
          <a:xfrm rot="10800000">
            <a:off x="8099137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2" name="Shape 882"/>
          <p:cNvCxnSpPr/>
          <p:nvPr/>
        </p:nvCxnSpPr>
        <p:spPr>
          <a:xfrm rot="10800000">
            <a:off x="8723675" y="1691319"/>
            <a:ext cx="0" cy="12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3" name="Shape 883"/>
          <p:cNvCxnSpPr/>
          <p:nvPr/>
        </p:nvCxnSpPr>
        <p:spPr>
          <a:xfrm rot="10800000">
            <a:off x="8411412" y="1690837"/>
            <a:ext cx="0" cy="12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4" name="Shape 884"/>
          <p:cNvCxnSpPr/>
          <p:nvPr/>
        </p:nvCxnSpPr>
        <p:spPr>
          <a:xfrm rot="10800000">
            <a:off x="7786862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5" name="Shape 885"/>
          <p:cNvSpPr txBox="1"/>
          <p:nvPr/>
        </p:nvSpPr>
        <p:spPr>
          <a:xfrm>
            <a:off x="6572725" y="2204450"/>
            <a:ext cx="2543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operations (pl szín, textúra alkalmazása)</a:t>
            </a:r>
            <a:endParaRPr/>
          </a:p>
        </p:txBody>
      </p:sp>
      <p:cxnSp>
        <p:nvCxnSpPr>
          <p:cNvPr id="886" name="Shape 886"/>
          <p:cNvCxnSpPr/>
          <p:nvPr/>
        </p:nvCxnSpPr>
        <p:spPr>
          <a:xfrm>
            <a:off x="62004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7" name="Shape 887"/>
          <p:cNvCxnSpPr/>
          <p:nvPr/>
        </p:nvCxnSpPr>
        <p:spPr>
          <a:xfrm>
            <a:off x="6227950" y="42341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8" name="Shape 888"/>
          <p:cNvCxnSpPr/>
          <p:nvPr/>
        </p:nvCxnSpPr>
        <p:spPr>
          <a:xfrm>
            <a:off x="6200425" y="465077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9" name="Shape 889"/>
          <p:cNvSpPr txBox="1"/>
          <p:nvPr/>
        </p:nvSpPr>
        <p:spPr>
          <a:xfrm>
            <a:off x="6799000" y="1131275"/>
            <a:ext cx="2176200" cy="57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Egyéb algoritmusok alkalmazása (merging)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90" name="Shape 890"/>
          <p:cNvCxnSpPr/>
          <p:nvPr/>
        </p:nvCxnSpPr>
        <p:spPr>
          <a:xfrm rot="10800000">
            <a:off x="7195500" y="80052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1" name="Shape 891"/>
          <p:cNvCxnSpPr/>
          <p:nvPr/>
        </p:nvCxnSpPr>
        <p:spPr>
          <a:xfrm rot="10800000">
            <a:off x="8087662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2" name="Shape 892"/>
          <p:cNvCxnSpPr/>
          <p:nvPr/>
        </p:nvCxnSpPr>
        <p:spPr>
          <a:xfrm rot="10800000">
            <a:off x="8712200" y="800616"/>
            <a:ext cx="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3" name="Shape 893"/>
          <p:cNvCxnSpPr/>
          <p:nvPr/>
        </p:nvCxnSpPr>
        <p:spPr>
          <a:xfrm rot="10800000">
            <a:off x="8399937" y="800432"/>
            <a:ext cx="0" cy="28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4" name="Shape 894"/>
          <p:cNvCxnSpPr/>
          <p:nvPr/>
        </p:nvCxnSpPr>
        <p:spPr>
          <a:xfrm rot="10800000">
            <a:off x="7775387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5" name="Shape 895"/>
          <p:cNvSpPr/>
          <p:nvPr/>
        </p:nvSpPr>
        <p:spPr>
          <a:xfrm>
            <a:off x="93650" y="548450"/>
            <a:ext cx="1906200" cy="3509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 txBox="1"/>
          <p:nvPr/>
        </p:nvSpPr>
        <p:spPr>
          <a:xfrm>
            <a:off x="1999850" y="1941175"/>
            <a:ext cx="2722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3000">
                <a:solidFill>
                  <a:srgbClr val="FF0000"/>
                </a:solidFill>
              </a:rPr>
              <a:t>Vertex shader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6434400" y="2019950"/>
            <a:ext cx="2682000" cy="8820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 txBox="1"/>
          <p:nvPr/>
        </p:nvSpPr>
        <p:spPr>
          <a:xfrm>
            <a:off x="3059550" y="2609550"/>
            <a:ext cx="3281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3000">
                <a:solidFill>
                  <a:srgbClr val="FF00FF"/>
                </a:solidFill>
              </a:rPr>
              <a:t>Fragment shader</a:t>
            </a:r>
            <a:endParaRPr b="1" sz="3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shader</a:t>
            </a:r>
            <a:endParaRPr/>
          </a:p>
        </p:txBody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out vec4 fs_out_col;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Trebuchet MS"/>
                <a:ea typeface="Trebuchet MS"/>
                <a:cs typeface="Trebuchet MS"/>
                <a:sym typeface="Trebuchet MS"/>
              </a:rPr>
              <a:t>A kimeneti pixel színe, jelezzük az out-tal, hogy ez kimenő változó lesz. Mivel innen már nincs több stage a pipelineban, ezért bármilyen nevű változó a megfelelő backbufferbe fog írni.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Oké, hogy van kimenő szín, de hogy kapjuk meg a fragment különböző adatait: pozíció, szín?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fragment és vertex shader kommunikációja</a:t>
            </a:r>
            <a:endParaRPr/>
          </a:p>
        </p:txBody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311700" y="1152475"/>
            <a:ext cx="8520600" cy="23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pipelineban a vertex shader előbb van, mint a fragment shader, és a </a:t>
            </a:r>
            <a:r>
              <a:rPr lang="hu">
                <a:solidFill>
                  <a:schemeClr val="accent5"/>
                </a:solidFill>
              </a:rPr>
              <a:t>vertex shader megkapja a vertexek attribútumait (pozíció, szín). </a:t>
            </a:r>
            <a:r>
              <a:rPr lang="hu"/>
              <a:t>Ezt jó lenne valahogy a fragment shadernek továbbpasszolni, hogy tudjon valamilyen színt adni egy kimeneti pixelnek.</a:t>
            </a:r>
            <a:br>
              <a:rPr lang="hu"/>
            </a:br>
            <a:r>
              <a:rPr lang="hu">
                <a:solidFill>
                  <a:srgbClr val="FF0000"/>
                </a:solidFill>
              </a:rPr>
              <a:t>Ami a vertex shaderben kimenő paraméter és a fragment shaderben ugyan olyan nevű bemeneti paraméter, perspektíva korrigált lineáris interpolációval a fragment baricentrikus koordinátái alapján fogja a fragment shader megkapni a vertex shader kimenő adatait.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 képen A,B,C vertexek színeit jelölik : ezt kidobja magából a</a:t>
            </a:r>
            <a:br>
              <a:rPr lang="hu"/>
            </a:br>
            <a:r>
              <a:rPr lang="hu"/>
              <a:t>vertex shader, a háromszögből képződő fragmentek pedig ezek</a:t>
            </a:r>
            <a:br>
              <a:rPr lang="hu"/>
            </a:br>
            <a:r>
              <a:rPr lang="hu"/>
              <a:t>alapján interpolált értékeket kapnak</a:t>
            </a:r>
            <a:endParaRPr/>
          </a:p>
        </p:txBody>
      </p:sp>
      <p:pic>
        <p:nvPicPr>
          <p:cNvPr id="911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175" y="3244525"/>
            <a:ext cx="1493325" cy="17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fragment és vertex shader kommunikációja</a:t>
            </a:r>
            <a:endParaRPr/>
          </a:p>
        </p:txBody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311700" y="1152475"/>
            <a:ext cx="8520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in vec3 vs_in_pos;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in vec3 vs_in_col;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3678675" y="1152475"/>
            <a:ext cx="2809200" cy="10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Vertex shader</a:t>
            </a:r>
            <a:endParaRPr sz="3000"/>
          </a:p>
        </p:txBody>
      </p:sp>
      <p:cxnSp>
        <p:nvCxnSpPr>
          <p:cNvPr id="919" name="Shape 919"/>
          <p:cNvCxnSpPr>
            <a:endCxn id="918" idx="1"/>
          </p:cNvCxnSpPr>
          <p:nvPr/>
        </p:nvCxnSpPr>
        <p:spPr>
          <a:xfrm>
            <a:off x="2929575" y="1612075"/>
            <a:ext cx="749100" cy="6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0" name="Shape 920"/>
          <p:cNvSpPr txBox="1"/>
          <p:nvPr/>
        </p:nvSpPr>
        <p:spPr>
          <a:xfrm>
            <a:off x="3478050" y="2889475"/>
            <a:ext cx="3411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out vec3 vs_out_pos;</a:t>
            </a:r>
            <a:b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out vec3 vs_out_col;</a:t>
            </a:r>
            <a:endParaRPr/>
          </a:p>
        </p:txBody>
      </p:sp>
      <p:cxnSp>
        <p:nvCxnSpPr>
          <p:cNvPr id="921" name="Shape 921"/>
          <p:cNvCxnSpPr/>
          <p:nvPr/>
        </p:nvCxnSpPr>
        <p:spPr>
          <a:xfrm>
            <a:off x="5083275" y="2195875"/>
            <a:ext cx="6600" cy="69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2" name="Shape 922"/>
          <p:cNvCxnSpPr/>
          <p:nvPr/>
        </p:nvCxnSpPr>
        <p:spPr>
          <a:xfrm flipH="1">
            <a:off x="2267375" y="3297450"/>
            <a:ext cx="10167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3" name="Shape 923"/>
          <p:cNvSpPr/>
          <p:nvPr/>
        </p:nvSpPr>
        <p:spPr>
          <a:xfrm>
            <a:off x="311700" y="2722250"/>
            <a:ext cx="1828800" cy="220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Háromszögenként</a:t>
            </a:r>
            <a:br>
              <a:rPr b="1" lang="hu"/>
            </a:br>
            <a:r>
              <a:rPr b="1" lang="hu"/>
              <a:t>perspektív korrigált lineáris interpoláció</a:t>
            </a:r>
            <a:endParaRPr b="1"/>
          </a:p>
        </p:txBody>
      </p:sp>
      <p:cxnSp>
        <p:nvCxnSpPr>
          <p:cNvPr id="924" name="Shape 924"/>
          <p:cNvCxnSpPr/>
          <p:nvPr/>
        </p:nvCxnSpPr>
        <p:spPr>
          <a:xfrm>
            <a:off x="2277425" y="4406325"/>
            <a:ext cx="99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5" name="Shape 925"/>
          <p:cNvSpPr/>
          <p:nvPr/>
        </p:nvSpPr>
        <p:spPr>
          <a:xfrm>
            <a:off x="7143375" y="3920100"/>
            <a:ext cx="1931700" cy="10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Fragment shader</a:t>
            </a:r>
            <a:endParaRPr sz="3000"/>
          </a:p>
        </p:txBody>
      </p:sp>
      <p:sp>
        <p:nvSpPr>
          <p:cNvPr id="926" name="Shape 926"/>
          <p:cNvSpPr txBox="1"/>
          <p:nvPr/>
        </p:nvSpPr>
        <p:spPr>
          <a:xfrm>
            <a:off x="3410950" y="4039850"/>
            <a:ext cx="3411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in vec3 vs_out_col;</a:t>
            </a:r>
            <a:b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in vec3 vs_out_pos;</a:t>
            </a:r>
            <a:endParaRPr sz="1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27" name="Shape 927"/>
          <p:cNvCxnSpPr>
            <a:endCxn id="925" idx="1"/>
          </p:cNvCxnSpPr>
          <p:nvPr/>
        </p:nvCxnSpPr>
        <p:spPr>
          <a:xfrm flipH="1" rot="10800000">
            <a:off x="6160275" y="4441800"/>
            <a:ext cx="983100" cy="1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8" name="Shape 928"/>
          <p:cNvCxnSpPr>
            <a:stCxn id="925" idx="0"/>
          </p:cNvCxnSpPr>
          <p:nvPr/>
        </p:nvCxnSpPr>
        <p:spPr>
          <a:xfrm rot="10800000">
            <a:off x="8099925" y="3096900"/>
            <a:ext cx="9300" cy="82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9" name="Shape 929"/>
          <p:cNvSpPr/>
          <p:nvPr/>
        </p:nvSpPr>
        <p:spPr>
          <a:xfrm>
            <a:off x="6900600" y="1152475"/>
            <a:ext cx="2102100" cy="10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Backbuffer</a:t>
            </a:r>
            <a:endParaRPr sz="3000"/>
          </a:p>
        </p:txBody>
      </p:sp>
      <p:sp>
        <p:nvSpPr>
          <p:cNvPr id="930" name="Shape 930"/>
          <p:cNvSpPr txBox="1"/>
          <p:nvPr/>
        </p:nvSpPr>
        <p:spPr>
          <a:xfrm>
            <a:off x="6688450" y="2722250"/>
            <a:ext cx="2354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out vec4 fs_out_col;</a:t>
            </a:r>
            <a:endParaRPr/>
          </a:p>
        </p:txBody>
      </p:sp>
      <p:cxnSp>
        <p:nvCxnSpPr>
          <p:cNvPr id="931" name="Shape 931"/>
          <p:cNvCxnSpPr/>
          <p:nvPr/>
        </p:nvCxnSpPr>
        <p:spPr>
          <a:xfrm rot="10800000">
            <a:off x="7991475" y="2170025"/>
            <a:ext cx="34800" cy="55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Néhány apróság</a:t>
            </a:r>
            <a:endParaRPr/>
          </a:p>
        </p:txBody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fragment és vertex shaderek kódjai sima szöveges fájlok, ezeket lefordítjuk a driver segítségével, majd egy, a GPU által futtatható binárist készítünk belőlük.</a:t>
            </a: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A vertexek attribútumaihoz a vertex shader bemenő változóinak neveit mindig a linkelés előtt kell hozzárendelni!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	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glBindAttribLocation( m_programID, 0, "vs_in_pos");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	glBindAttribLocation( m_programID, 1, "vs_in_col");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shader feladat</a:t>
            </a:r>
            <a:endParaRPr/>
          </a:p>
        </p:txBody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311700" y="945125"/>
            <a:ext cx="85206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Jelenleg két háromszög lefedi a teljes képernyőt, tehát most az összes keletkező fragment száma = kliens pixelek száma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Rajzoljunk ki egy körlapot. A körlap belsejében található fragmenteket dobjuk el (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discard; </a:t>
            </a:r>
            <a:r>
              <a:rPr lang="hu" sz="1700"/>
              <a:t>parancs). </a:t>
            </a:r>
            <a:br>
              <a:rPr lang="hu" sz="1700"/>
            </a:br>
            <a:r>
              <a:rPr lang="hu" sz="1700"/>
              <a:t>A koordináták ugyanúgy megfelelnek az eddigieknek:</a:t>
            </a:r>
            <a:br>
              <a:rPr lang="hu" sz="1700"/>
            </a:br>
            <a:r>
              <a:rPr lang="hu" sz="1700"/>
              <a:t>négy vertexből (2 3szög) kapjuk meg interpolálva </a:t>
            </a:r>
            <a:r>
              <a:rPr lang="hu" sz="1700">
                <a:solidFill>
                  <a:srgbClr val="FF0000"/>
                </a:solidFill>
              </a:rPr>
              <a:t>a fragment</a:t>
            </a:r>
            <a:br>
              <a:rPr lang="hu" sz="1700">
                <a:solidFill>
                  <a:srgbClr val="FF0000"/>
                </a:solidFill>
              </a:rPr>
            </a:br>
            <a:r>
              <a:rPr lang="hu" sz="1700">
                <a:solidFill>
                  <a:srgbClr val="FF0000"/>
                </a:solidFill>
              </a:rPr>
              <a:t>shaderben a megfelelő pozíciókat </a:t>
            </a:r>
            <a:r>
              <a:rPr lang="hu" sz="17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 vec3 vs_out_pos; </a:t>
            </a:r>
            <a:br>
              <a:rPr lang="hu" sz="17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700">
                <a:solidFill>
                  <a:srgbClr val="FF0000"/>
                </a:solidFill>
              </a:rPr>
              <a:t>változóban.</a:t>
            </a:r>
            <a:endParaRPr sz="1700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700"/>
              <a:t>Ezt a sík egy-egy pontjának tekintjük, ekkor már </a:t>
            </a:r>
            <a:br>
              <a:rPr lang="hu" sz="1700"/>
            </a:br>
            <a:r>
              <a:rPr lang="hu" sz="1700"/>
              <a:t>gyerekjáték a kör implicit egyenletéből kirajzolni a körlapot.</a:t>
            </a:r>
            <a:endParaRPr sz="1700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Shape 944"/>
          <p:cNvSpPr txBox="1"/>
          <p:nvPr/>
        </p:nvSpPr>
        <p:spPr>
          <a:xfrm>
            <a:off x="7076450" y="2345325"/>
            <a:ext cx="65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(0,1)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6460826" y="2772392"/>
            <a:ext cx="1882800" cy="188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6450791" y="2634943"/>
            <a:ext cx="1905900" cy="19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Ablak</a:t>
            </a:r>
            <a:endParaRPr/>
          </a:p>
        </p:txBody>
      </p:sp>
      <p:cxnSp>
        <p:nvCxnSpPr>
          <p:cNvPr id="947" name="Shape 947"/>
          <p:cNvCxnSpPr/>
          <p:nvPr/>
        </p:nvCxnSpPr>
        <p:spPr>
          <a:xfrm>
            <a:off x="6439155" y="3713817"/>
            <a:ext cx="192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8" name="Shape 948"/>
          <p:cNvCxnSpPr/>
          <p:nvPr/>
        </p:nvCxnSpPr>
        <p:spPr>
          <a:xfrm rot="10800000">
            <a:off x="7376173" y="2825950"/>
            <a:ext cx="0" cy="1806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9" name="Shape 949"/>
          <p:cNvSpPr txBox="1"/>
          <p:nvPr/>
        </p:nvSpPr>
        <p:spPr>
          <a:xfrm>
            <a:off x="8368309" y="3546481"/>
            <a:ext cx="65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(1,0)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950" name="Shape 950"/>
          <p:cNvSpPr txBox="1"/>
          <p:nvPr/>
        </p:nvSpPr>
        <p:spPr>
          <a:xfrm>
            <a:off x="7048903" y="4655250"/>
            <a:ext cx="8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(0,-1)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951" name="Shape 951"/>
          <p:cNvSpPr txBox="1"/>
          <p:nvPr/>
        </p:nvSpPr>
        <p:spPr>
          <a:xfrm>
            <a:off x="5584950" y="3546475"/>
            <a:ext cx="8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rgbClr val="FF9900"/>
                </a:solidFill>
              </a:rPr>
              <a:t>(-1,0)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7914989" y="3506980"/>
            <a:ext cx="42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00"/>
                </a:solidFill>
              </a:rPr>
              <a:t>X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7219759" y="2994806"/>
            <a:ext cx="42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00"/>
                </a:solidFill>
              </a:rPr>
              <a:t>Y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shader feladat</a:t>
            </a:r>
            <a:endParaRPr/>
          </a:p>
        </p:txBody>
      </p:sp>
      <p:sp>
        <p:nvSpPr>
          <p:cNvPr id="959" name="Shape 9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kör implicit egyenlete: </a:t>
            </a:r>
            <a:r>
              <a:rPr lang="hu" sz="1400"/>
              <a:t>x^2 + y^2 - r^2 = 0 , azaz a sík minden pontjához hozzárendel egy valós számot, ezt a skalármezőt kell vizsgálni.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fs_out_col = vec4(vs_out_col, 1);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if (vs_out_pos.x*vs_out_pos.x + vs_out_pos.y*vs_out_pos.y - 1 &lt; 0) {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	discard;</a:t>
            </a:r>
            <a:br>
              <a:rPr lang="hu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hu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shadertoy 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: durvább fragment shaderek)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Feladatok</a:t>
            </a:r>
            <a:endParaRPr/>
          </a:p>
        </p:txBody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311700" y="572700"/>
            <a:ext cx="8520600" cy="4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 </a:t>
            </a:r>
            <a:r>
              <a:rPr lang="hu" sz="1700"/>
              <a:t>Körvonal kirajzolása, segítség : van beépített 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abs()</a:t>
            </a:r>
            <a:r>
              <a:rPr lang="hu" sz="1700"/>
              <a:t> függvény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br>
              <a:rPr b="1" lang="hu">
                <a:solidFill>
                  <a:srgbClr val="6AA84F"/>
                </a:solidFill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fs_out_col = vec4(vs_out_col, 1);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if (abs(vs_out_pos.x*vs_out_pos.x + vs_out_pos.y*vs_out_pos.y - 1) &lt; 0.1) {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	discard;</a:t>
            </a:r>
            <a:br>
              <a:rPr lang="hu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 sz="1700"/>
            </a:b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r>
              <a:rPr lang="hu"/>
              <a:t>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type="title"/>
          </p:nvPr>
        </p:nvSpPr>
        <p:spPr>
          <a:xfrm>
            <a:off x="311700" y="12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311700" y="696675"/>
            <a:ext cx="85206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accent4"/>
                </a:solidFill>
              </a:rPr>
              <a:t>Feladat pontért (0.5):</a:t>
            </a:r>
            <a:r>
              <a:rPr b="1" lang="hu">
                <a:solidFill>
                  <a:srgbClr val="4A86E8"/>
                </a:solidFill>
              </a:rPr>
              <a:t> </a:t>
            </a:r>
            <a:r>
              <a:rPr lang="hu" sz="1700"/>
              <a:t>Rajzoljunk ki egy Mandelbrot fraktált (halmazt)!</a:t>
            </a:r>
            <a:br>
              <a:rPr lang="hu" sz="1700"/>
            </a:br>
            <a:r>
              <a:rPr lang="hu" sz="1700"/>
              <a:t>Tekintsük a sík pontjait a komplex számsík pontjainak és jelöljük az egyes pontokat </a:t>
            </a:r>
            <a:r>
              <a:rPr i="1" lang="hu" sz="1700"/>
              <a:t>c</a:t>
            </a:r>
            <a:r>
              <a:rPr lang="hu" sz="1700"/>
              <a:t>-vel!</a:t>
            </a:r>
            <a:br>
              <a:rPr lang="hu" sz="1700"/>
            </a:br>
            <a:r>
              <a:rPr lang="hu" sz="1700"/>
              <a:t>Majd tekintsük a következő rekurziót:</a:t>
            </a:r>
            <a:br>
              <a:rPr lang="hu" sz="1700"/>
            </a:br>
            <a:br>
              <a:rPr lang="hu" sz="1700"/>
            </a:br>
            <a:br>
              <a:rPr lang="hu" sz="1700"/>
            </a:br>
            <a:r>
              <a:rPr lang="hu" sz="1700"/>
              <a:t>Egy c pont benne van a M. halmazban, ha a hozzátartozó sorozat korlátos abszolút értékben (azaz a sorozat elemei komplex számok, és ezek hosszát kell vizsgálni</a:t>
            </a:r>
            <a:r>
              <a:rPr lang="hu" sz="1700">
                <a:latin typeface="Courier New"/>
                <a:ea typeface="Courier New"/>
                <a:cs typeface="Courier New"/>
                <a:sym typeface="Courier New"/>
              </a:rPr>
              <a:t> length()</a:t>
            </a:r>
            <a:r>
              <a:rPr lang="hu" sz="1700"/>
              <a:t>)</a:t>
            </a:r>
            <a:br>
              <a:rPr lang="hu" sz="1700"/>
            </a:br>
            <a:r>
              <a:rPr lang="hu" sz="1700"/>
              <a:t>Iteráljuk a sorozatot mondjuk 30-szor, ez már nagyjából elégséges, hogy korlátosságot vizsgáljunk. (Ekkor vizsgáljuk meg a hosszát, hogy kisebb-e egy értelmes számnál)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 sz="1700"/>
              <a:t>Hoppá! négyzetre emelés : komplex számok szorzása (írjunk rá egy függvényt!)</a:t>
            </a:r>
            <a:br>
              <a:rPr lang="hu" sz="1700"/>
            </a:br>
            <a:endParaRPr sz="1700"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575" y="1405988"/>
            <a:ext cx="17907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Shape 9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25" y="4112013"/>
            <a:ext cx="40576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Vizuális Műhely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Visual Studioban fogunk dolgozni.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</a:t>
            </a:r>
            <a:r>
              <a:rPr lang="hu"/>
              <a:t> VS Community Edition beszerzése otthon (IK-soknak: </a:t>
            </a:r>
            <a:r>
              <a:rPr lang="hu" u="sng">
                <a:solidFill>
                  <a:schemeClr val="hlink"/>
                </a:solidFill>
                <a:hlinkClick r:id="rId3"/>
              </a:rPr>
              <a:t>https://e5.onthehub.com/WebStore/Welcome.aspx?ws=2d4ecbc3-869b-e011-969d-0030487d8897&amp;vsro=8</a:t>
            </a:r>
            <a:r>
              <a:rPr lang="hu"/>
              <a:t>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Feladat:</a:t>
            </a:r>
            <a:r>
              <a:rPr lang="hu"/>
              <a:t> Hello World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“Megoldás”:</a:t>
            </a:r>
            <a:endParaRPr b="1"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std::cout &lt;&lt; "NuqneH" &lt;&lt; std::endl; //Klingonul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std::cin.get();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Feladatok:</a:t>
            </a:r>
            <a:r>
              <a:rPr lang="hu"/>
              <a:t> Sorszámozás bekapcsolása (ajánlott, könnyebb követni a projektoron zajló munkálatokat is), error window stb. (többi később)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hu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hu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6AA84F"/>
                </a:solidFill>
              </a:rPr>
              <a:t>Megoldás: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vec2 cpx_mul(vec2 a, vec2 b) {</a:t>
            </a:r>
            <a:br>
              <a:rPr lang="hu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return vec2(a.x*b.x-a.y*b.y, a.x*b.y+a.y*b.x);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void main() {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vec2 z0 = vs_out_pos.xy;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vec2 z = z0;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for (int i =0; i &lt; 30; ++i) {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	z = cpx_mul(z,z)+z0; 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if (length(z.xy) &lt; 5) {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	fs_out_col = vec4(vs_out_col, 1);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} else {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	discard;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hu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Feladat</a:t>
            </a:r>
            <a:endParaRPr/>
          </a:p>
        </p:txBody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311700" y="11524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4A86E8"/>
                </a:solidFill>
              </a:rPr>
              <a:t>Beadható Feladat (0.4 pont, beküldve: 0.2): </a:t>
            </a:r>
            <a:r>
              <a:rPr lang="hu" sz="1700"/>
              <a:t>Voronoi diagram.</a:t>
            </a:r>
            <a:br>
              <a:rPr lang="hu" sz="1700"/>
            </a:br>
            <a:r>
              <a:rPr lang="hu" sz="1700"/>
              <a:t>A sík partícionálása konvex sokszögekre, generáló</a:t>
            </a:r>
            <a:br>
              <a:rPr lang="hu" sz="1700"/>
            </a:br>
            <a:r>
              <a:rPr lang="hu" sz="1700"/>
              <a:t>pontok segítségével:</a:t>
            </a:r>
            <a:br>
              <a:rPr lang="hu" sz="1700"/>
            </a:br>
            <a:r>
              <a:rPr lang="hu" sz="1700"/>
              <a:t>A sík minden pontjához hozzárendelünk egy színt</a:t>
            </a:r>
            <a:br>
              <a:rPr lang="hu" sz="1700"/>
            </a:br>
            <a:r>
              <a:rPr lang="hu" sz="1700"/>
              <a:t>az alapján, hogy mely generáló</a:t>
            </a:r>
            <a:br>
              <a:rPr lang="hu" sz="1700"/>
            </a:br>
            <a:r>
              <a:rPr lang="hu" sz="1700"/>
              <a:t> ponthoz van legközelebb.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Legyen 3 generáló pontunk, és piros, zöld, kék színeket rendeljünk a sík pontjaihoz!</a:t>
            </a:r>
            <a:br>
              <a:rPr lang="hu"/>
            </a:b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vec2 p1 = vec2(0.3, 0.2); </a:t>
            </a:r>
            <a:r>
              <a:rPr lang="hu"/>
              <a:t>//egy generáló pont deklarálása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Jelenítsük meg a generáló pontokat is! (ezt is shaderben)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Kérlek a levél tárgyát [BScCG] prefixszel lássátok el.</a:t>
            </a:r>
            <a:endParaRPr/>
          </a:p>
        </p:txBody>
      </p:sp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275" y="106425"/>
            <a:ext cx="36934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Merging</a:t>
            </a:r>
            <a:endParaRPr/>
          </a:p>
        </p:txBody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311700" y="1152475"/>
            <a:ext cx="61206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Eddig : érkeznek a szerelőszalagon párhuzamosan a fragmentek, és mindegyik végső színe beleíródik a BackBufferbe. De mi biztosítja, hogy amelyik háromszög közelebb van a kamerához az takarni fogja a távolabbit?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>
                <a:solidFill>
                  <a:schemeClr val="accent5"/>
                </a:solidFill>
              </a:rPr>
              <a:t>Festő algoritmus:</a:t>
            </a:r>
            <a:r>
              <a:rPr lang="hu"/>
              <a:t> rendezzük a háromszögeket hátulról előre felé, és szépen sorban rajzoljuk ki, ekkor az előrébb lévők fragmentjei felül fogják írni a hátrébb lévőket.</a:t>
            </a: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6798988" y="3019350"/>
            <a:ext cx="7929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Fragment</a:t>
            </a:r>
            <a:endParaRPr sz="1100"/>
          </a:p>
        </p:txBody>
      </p:sp>
      <p:sp>
        <p:nvSpPr>
          <p:cNvPr id="994" name="Shape 994"/>
          <p:cNvSpPr/>
          <p:nvPr/>
        </p:nvSpPr>
        <p:spPr>
          <a:xfrm>
            <a:off x="764646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995" name="Shape 995"/>
          <p:cNvCxnSpPr>
            <a:endCxn id="993" idx="2"/>
          </p:cNvCxnSpPr>
          <p:nvPr/>
        </p:nvCxnSpPr>
        <p:spPr>
          <a:xfrm rot="10800000">
            <a:off x="7195438" y="3376650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6" name="Shape 996"/>
          <p:cNvCxnSpPr/>
          <p:nvPr/>
        </p:nvCxnSpPr>
        <p:spPr>
          <a:xfrm rot="10800000">
            <a:off x="8087600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7" name="Shape 997"/>
          <p:cNvCxnSpPr>
            <a:endCxn id="998" idx="2"/>
          </p:cNvCxnSpPr>
          <p:nvPr/>
        </p:nvCxnSpPr>
        <p:spPr>
          <a:xfrm rot="10800000">
            <a:off x="8712138" y="3376650"/>
            <a:ext cx="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9" name="Shape 999"/>
          <p:cNvCxnSpPr/>
          <p:nvPr/>
        </p:nvCxnSpPr>
        <p:spPr>
          <a:xfrm rot="10800000">
            <a:off x="8399875" y="3376575"/>
            <a:ext cx="0" cy="6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0" name="Shape 1000"/>
          <p:cNvSpPr/>
          <p:nvPr/>
        </p:nvSpPr>
        <p:spPr>
          <a:xfrm>
            <a:off x="795873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1001" name="Shape 1001"/>
          <p:cNvSpPr/>
          <p:nvPr/>
        </p:nvSpPr>
        <p:spPr>
          <a:xfrm>
            <a:off x="827101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998" name="Shape 998"/>
          <p:cNvSpPr/>
          <p:nvPr/>
        </p:nvSpPr>
        <p:spPr>
          <a:xfrm>
            <a:off x="858328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1002" name="Shape 1002"/>
          <p:cNvCxnSpPr/>
          <p:nvPr/>
        </p:nvCxnSpPr>
        <p:spPr>
          <a:xfrm rot="10800000">
            <a:off x="7775325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3" name="Shape 1003"/>
          <p:cNvSpPr/>
          <p:nvPr/>
        </p:nvSpPr>
        <p:spPr>
          <a:xfrm>
            <a:off x="7195450" y="581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BackBuffer</a:t>
            </a:r>
            <a:endParaRPr/>
          </a:p>
        </p:txBody>
      </p:sp>
      <p:cxnSp>
        <p:nvCxnSpPr>
          <p:cNvPr id="1004" name="Shape 1004"/>
          <p:cNvCxnSpPr/>
          <p:nvPr/>
        </p:nvCxnSpPr>
        <p:spPr>
          <a:xfrm rot="10800000">
            <a:off x="7206975" y="1691002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5" name="Shape 1005"/>
          <p:cNvCxnSpPr/>
          <p:nvPr/>
        </p:nvCxnSpPr>
        <p:spPr>
          <a:xfrm rot="10800000">
            <a:off x="8099137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6" name="Shape 1006"/>
          <p:cNvCxnSpPr/>
          <p:nvPr/>
        </p:nvCxnSpPr>
        <p:spPr>
          <a:xfrm rot="10800000">
            <a:off x="8723675" y="1691319"/>
            <a:ext cx="0" cy="12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/>
          <p:nvPr/>
        </p:nvCxnSpPr>
        <p:spPr>
          <a:xfrm rot="10800000">
            <a:off x="8411412" y="1690837"/>
            <a:ext cx="0" cy="12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/>
          <p:nvPr/>
        </p:nvCxnSpPr>
        <p:spPr>
          <a:xfrm rot="10800000">
            <a:off x="7786862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9" name="Shape 1009"/>
          <p:cNvSpPr txBox="1"/>
          <p:nvPr/>
        </p:nvSpPr>
        <p:spPr>
          <a:xfrm>
            <a:off x="6572725" y="2204450"/>
            <a:ext cx="2543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operations (pl szín, textúra alkalmazása)</a:t>
            </a:r>
            <a:endParaRPr/>
          </a:p>
        </p:txBody>
      </p:sp>
      <p:sp>
        <p:nvSpPr>
          <p:cNvPr id="1010" name="Shape 1010"/>
          <p:cNvSpPr txBox="1"/>
          <p:nvPr/>
        </p:nvSpPr>
        <p:spPr>
          <a:xfrm>
            <a:off x="6799000" y="1131275"/>
            <a:ext cx="2176200" cy="5727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Egyéb algoritmusok alkalmazása (merging)</a:t>
            </a:r>
            <a:endParaRPr/>
          </a:p>
        </p:txBody>
      </p:sp>
      <p:cxnSp>
        <p:nvCxnSpPr>
          <p:cNvPr id="1011" name="Shape 1011"/>
          <p:cNvCxnSpPr/>
          <p:nvPr/>
        </p:nvCxnSpPr>
        <p:spPr>
          <a:xfrm rot="10800000">
            <a:off x="7195500" y="80052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/>
          <p:nvPr/>
        </p:nvCxnSpPr>
        <p:spPr>
          <a:xfrm rot="10800000">
            <a:off x="8087662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3" name="Shape 1013"/>
          <p:cNvCxnSpPr/>
          <p:nvPr/>
        </p:nvCxnSpPr>
        <p:spPr>
          <a:xfrm rot="10800000">
            <a:off x="8712200" y="800616"/>
            <a:ext cx="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4" name="Shape 1014"/>
          <p:cNvCxnSpPr/>
          <p:nvPr/>
        </p:nvCxnSpPr>
        <p:spPr>
          <a:xfrm rot="10800000">
            <a:off x="8399937" y="800432"/>
            <a:ext cx="0" cy="28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5" name="Shape 1015"/>
          <p:cNvCxnSpPr/>
          <p:nvPr/>
        </p:nvCxnSpPr>
        <p:spPr>
          <a:xfrm rot="10800000">
            <a:off x="7775387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25" y="3660775"/>
            <a:ext cx="2367350" cy="14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3049975" y="3919500"/>
            <a:ext cx="27288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6AA84F"/>
                </a:solidFill>
              </a:rPr>
              <a:t>Problem solved.</a:t>
            </a:r>
            <a:endParaRPr sz="2400">
              <a:solidFill>
                <a:srgbClr val="6AA84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400">
                <a:solidFill>
                  <a:srgbClr val="FF0000"/>
                </a:solidFill>
              </a:rPr>
              <a:t>Ja hupsz...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Merging</a:t>
            </a:r>
            <a:endParaRPr/>
          </a:p>
        </p:txBody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Ha ilyen konstellációban vannak a háromszögeink, akkor</a:t>
            </a:r>
            <a:br>
              <a:rPr lang="hu"/>
            </a:br>
            <a:r>
              <a:rPr lang="hu"/>
              <a:t>nem tudjuk őket rendezni =&gt; festő algoritmus nem jó.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5"/>
                </a:solidFill>
              </a:rPr>
              <a:t>Z-buffer algoritmus: </a:t>
            </a:r>
            <a:r>
              <a:rPr lang="hu"/>
              <a:t>Tartsunk számon egy képernyőnyi (tehát a framebuffer/backbuffer/frontbuffer területével megegyező) buffert.</a:t>
            </a:r>
            <a:br>
              <a:rPr lang="hu"/>
            </a:br>
            <a:r>
              <a:rPr lang="hu"/>
              <a:t>Jön egy háromszög egy fragmentje valamilyen z1 mélységi értékkel, beleírja a zbuffer azon pozíciójába, ami a fragment pozíciója. Jön a következő háromszög egyik fragmentje z2 értékkel, mely ugyanarra a pozícióra raszterizálódott. Megnézi, hogy ehhez a pozícióhoz tartozó z érték kisebb-e, mint a sajátja. Ha kisebb, akkor nem ír bele és eldobjuk a fragmentet, ha nem, akkor pedig feülírja a z buffer megfelelő pozícióján található értéket, és beírja az új fragmentet a backbufferbe.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(Ez az algoritmus párhuzamosan is működőképes, tehát alkalmas a feladatra)</a:t>
            </a: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050" y="182971"/>
            <a:ext cx="2261975" cy="17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Z-buffer</a:t>
            </a:r>
            <a:endParaRPr/>
          </a:p>
        </p:txBody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"/>
              <a:t>Már felfedhetjük a 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glEnable(GL_DEPTH_TEST);</a:t>
            </a:r>
            <a:br>
              <a:rPr lang="hu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hu"/>
              <a:t>függvényt, mely a Z-tesztet engedélyezi.</a:t>
            </a:r>
            <a:br>
              <a:rPr lang="hu"/>
            </a:br>
            <a:r>
              <a:rPr lang="hu"/>
              <a:t>Alapértelmezetten </a:t>
            </a:r>
            <a:r>
              <a:rPr lang="hu">
                <a:latin typeface="Courier New"/>
                <a:ea typeface="Courier New"/>
                <a:cs typeface="Courier New"/>
                <a:sym typeface="Courier New"/>
              </a:rPr>
              <a:t>GL_LESS </a:t>
            </a:r>
            <a:r>
              <a:rPr lang="hu"/>
              <a:t>értékkel dolgozik a z-teszt,</a:t>
            </a:r>
            <a:br>
              <a:rPr lang="hu"/>
            </a:br>
            <a:r>
              <a:rPr lang="hu"/>
              <a:t>tehát ez megmagyarázza, hogy ha eddig rajzoltunk</a:t>
            </a:r>
            <a:br>
              <a:rPr lang="hu"/>
            </a:br>
            <a:r>
              <a:rPr lang="hu"/>
              <a:t>egy négyzetet : ez beleírta az összes raszterizálódott</a:t>
            </a:r>
            <a:br>
              <a:rPr lang="hu"/>
            </a:br>
            <a:r>
              <a:rPr lang="hu"/>
              <a:t>fragment z értékét a z-bufferbe, majd ha erre rajzoltunk egy kört ugyanolyan mélységi értékkel, akkor a kör nem jelent meg, hisz a körnek minden fragmentjének mélységi értékére megnézte, hogy kisebb-e (GL_LESS), mint ami a bufferben van. Mivel ez nem teljesült, ezért nem írta felül a pixel színét.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Shape 1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750" y="175575"/>
            <a:ext cx="28765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5. Gyakorlat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>
            <p:ph type="title"/>
          </p:nvPr>
        </p:nvSpPr>
        <p:spPr>
          <a:xfrm>
            <a:off x="2119900" y="-1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Emlékeztető</a:t>
            </a: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273700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259900" y="183232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259900" y="28973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1045" name="Shape 1045"/>
          <p:cNvCxnSpPr>
            <a:stCxn id="1042" idx="2"/>
            <a:endCxn id="1043" idx="0"/>
          </p:cNvCxnSpPr>
          <p:nvPr/>
        </p:nvCxnSpPr>
        <p:spPr>
          <a:xfrm flipH="1">
            <a:off x="1018300" y="143440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6" name="Shape 1046"/>
          <p:cNvSpPr txBox="1"/>
          <p:nvPr/>
        </p:nvSpPr>
        <p:spPr>
          <a:xfrm>
            <a:off x="1170698" y="1405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47" name="Shape 1047"/>
          <p:cNvCxnSpPr>
            <a:stCxn id="1043" idx="2"/>
            <a:endCxn id="1044" idx="0"/>
          </p:cNvCxnSpPr>
          <p:nvPr/>
        </p:nvCxnSpPr>
        <p:spPr>
          <a:xfrm>
            <a:off x="1018300" y="254002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8" name="Shape 1048"/>
          <p:cNvSpPr txBox="1"/>
          <p:nvPr/>
        </p:nvSpPr>
        <p:spPr>
          <a:xfrm>
            <a:off x="1189573" y="25110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9" name="Shape 1049"/>
          <p:cNvSpPr/>
          <p:nvPr/>
        </p:nvSpPr>
        <p:spPr>
          <a:xfrm>
            <a:off x="259900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Clipping space </a:t>
            </a:r>
            <a:endParaRPr sz="1000"/>
          </a:p>
        </p:txBody>
      </p:sp>
      <p:cxnSp>
        <p:nvCxnSpPr>
          <p:cNvPr id="1050" name="Shape 1050"/>
          <p:cNvCxnSpPr>
            <a:stCxn id="1044" idx="2"/>
            <a:endCxn id="1049" idx="0"/>
          </p:cNvCxnSpPr>
          <p:nvPr/>
        </p:nvCxnSpPr>
        <p:spPr>
          <a:xfrm>
            <a:off x="1018300" y="360505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1" name="Shape 1051"/>
          <p:cNvSpPr txBox="1"/>
          <p:nvPr/>
        </p:nvSpPr>
        <p:spPr>
          <a:xfrm>
            <a:off x="1689775" y="4432305"/>
            <a:ext cx="1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Vágás, homogén osztás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3205825" y="40784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NDC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(normalizált eszköz KR) </a:t>
            </a:r>
            <a:endParaRPr sz="1000"/>
          </a:p>
        </p:txBody>
      </p:sp>
      <p:cxnSp>
        <p:nvCxnSpPr>
          <p:cNvPr id="1053" name="Shape 1053"/>
          <p:cNvCxnSpPr>
            <a:stCxn id="1049" idx="3"/>
            <a:endCxn id="1052" idx="1"/>
          </p:cNvCxnSpPr>
          <p:nvPr/>
        </p:nvCxnSpPr>
        <p:spPr>
          <a:xfrm>
            <a:off x="1776700" y="4432300"/>
            <a:ext cx="142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4" name="Shape 1054"/>
          <p:cNvSpPr txBox="1"/>
          <p:nvPr/>
        </p:nvSpPr>
        <p:spPr>
          <a:xfrm>
            <a:off x="1170698" y="37016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5255125" y="4078450"/>
            <a:ext cx="945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Primitive assembly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(3szög képzés)</a:t>
            </a:r>
            <a:endParaRPr/>
          </a:p>
        </p:txBody>
      </p:sp>
      <p:cxnSp>
        <p:nvCxnSpPr>
          <p:cNvPr id="1056" name="Shape 1056"/>
          <p:cNvCxnSpPr>
            <a:stCxn id="1052" idx="3"/>
          </p:cNvCxnSpPr>
          <p:nvPr/>
        </p:nvCxnSpPr>
        <p:spPr>
          <a:xfrm>
            <a:off x="47226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7" name="Shape 1057"/>
          <p:cNvSpPr txBox="1"/>
          <p:nvPr/>
        </p:nvSpPr>
        <p:spPr>
          <a:xfrm>
            <a:off x="1851623" y="646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Betöltés fájlból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6732925" y="4078450"/>
            <a:ext cx="2223300" cy="9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Raszterizáció (1 db háromszögé)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(háromszög fragment képzés)</a:t>
            </a:r>
            <a:endParaRPr/>
          </a:p>
        </p:txBody>
      </p:sp>
      <p:cxnSp>
        <p:nvCxnSpPr>
          <p:cNvPr id="1059" name="Shape 1059"/>
          <p:cNvCxnSpPr/>
          <p:nvPr/>
        </p:nvCxnSpPr>
        <p:spPr>
          <a:xfrm>
            <a:off x="6227950" y="483812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0" name="Shape 1060"/>
          <p:cNvSpPr/>
          <p:nvPr/>
        </p:nvSpPr>
        <p:spPr>
          <a:xfrm>
            <a:off x="3205825" y="7267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 Virágcserép modell</a:t>
            </a:r>
            <a:endParaRPr/>
          </a:p>
        </p:txBody>
      </p:sp>
      <p:cxnSp>
        <p:nvCxnSpPr>
          <p:cNvPr id="1061" name="Shape 1061"/>
          <p:cNvCxnSpPr>
            <a:stCxn id="1060" idx="1"/>
            <a:endCxn id="1042" idx="3"/>
          </p:cNvCxnSpPr>
          <p:nvPr/>
        </p:nvCxnSpPr>
        <p:spPr>
          <a:xfrm rot="10800000">
            <a:off x="1790425" y="1080550"/>
            <a:ext cx="1415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2" name="Shape 1062"/>
          <p:cNvSpPr/>
          <p:nvPr/>
        </p:nvSpPr>
        <p:spPr>
          <a:xfrm>
            <a:off x="6798988" y="3019350"/>
            <a:ext cx="7929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Fragment</a:t>
            </a:r>
            <a:endParaRPr sz="1100"/>
          </a:p>
        </p:txBody>
      </p:sp>
      <p:sp>
        <p:nvSpPr>
          <p:cNvPr id="1063" name="Shape 1063"/>
          <p:cNvSpPr/>
          <p:nvPr/>
        </p:nvSpPr>
        <p:spPr>
          <a:xfrm>
            <a:off x="764646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1064" name="Shape 1064"/>
          <p:cNvCxnSpPr>
            <a:endCxn id="1062" idx="2"/>
          </p:cNvCxnSpPr>
          <p:nvPr/>
        </p:nvCxnSpPr>
        <p:spPr>
          <a:xfrm rot="10800000">
            <a:off x="7195438" y="3376650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5" name="Shape 1065"/>
          <p:cNvCxnSpPr/>
          <p:nvPr/>
        </p:nvCxnSpPr>
        <p:spPr>
          <a:xfrm rot="10800000">
            <a:off x="8087600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6" name="Shape 1066"/>
          <p:cNvCxnSpPr>
            <a:endCxn id="1067" idx="2"/>
          </p:cNvCxnSpPr>
          <p:nvPr/>
        </p:nvCxnSpPr>
        <p:spPr>
          <a:xfrm rot="10800000">
            <a:off x="8712138" y="3376650"/>
            <a:ext cx="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8" name="Shape 1068"/>
          <p:cNvCxnSpPr/>
          <p:nvPr/>
        </p:nvCxnSpPr>
        <p:spPr>
          <a:xfrm rot="10800000">
            <a:off x="8399875" y="3376575"/>
            <a:ext cx="0" cy="6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/>
          <p:nvPr/>
        </p:nvSpPr>
        <p:spPr>
          <a:xfrm>
            <a:off x="795873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1070" name="Shape 1070"/>
          <p:cNvSpPr/>
          <p:nvPr/>
        </p:nvSpPr>
        <p:spPr>
          <a:xfrm>
            <a:off x="8271013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sp>
        <p:nvSpPr>
          <p:cNvPr id="1067" name="Shape 1067"/>
          <p:cNvSpPr/>
          <p:nvPr/>
        </p:nvSpPr>
        <p:spPr>
          <a:xfrm>
            <a:off x="8583288" y="3019350"/>
            <a:ext cx="2577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100"/>
              <a:t>F</a:t>
            </a:r>
            <a:endParaRPr sz="1100"/>
          </a:p>
        </p:txBody>
      </p:sp>
      <p:cxnSp>
        <p:nvCxnSpPr>
          <p:cNvPr id="1071" name="Shape 1071"/>
          <p:cNvCxnSpPr/>
          <p:nvPr/>
        </p:nvCxnSpPr>
        <p:spPr>
          <a:xfrm rot="10800000">
            <a:off x="7775325" y="3376675"/>
            <a:ext cx="0" cy="7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2" name="Shape 1072"/>
          <p:cNvSpPr/>
          <p:nvPr/>
        </p:nvSpPr>
        <p:spPr>
          <a:xfrm>
            <a:off x="7195450" y="581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BackBuffer</a:t>
            </a:r>
            <a:endParaRPr/>
          </a:p>
        </p:txBody>
      </p:sp>
      <p:cxnSp>
        <p:nvCxnSpPr>
          <p:cNvPr id="1073" name="Shape 1073"/>
          <p:cNvCxnSpPr/>
          <p:nvPr/>
        </p:nvCxnSpPr>
        <p:spPr>
          <a:xfrm rot="10800000">
            <a:off x="7206975" y="1691002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4" name="Shape 1074"/>
          <p:cNvCxnSpPr/>
          <p:nvPr/>
        </p:nvCxnSpPr>
        <p:spPr>
          <a:xfrm rot="10800000">
            <a:off x="8099137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5" name="Shape 1075"/>
          <p:cNvCxnSpPr/>
          <p:nvPr/>
        </p:nvCxnSpPr>
        <p:spPr>
          <a:xfrm rot="10800000">
            <a:off x="8723675" y="1691319"/>
            <a:ext cx="0" cy="12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6" name="Shape 1076"/>
          <p:cNvCxnSpPr/>
          <p:nvPr/>
        </p:nvCxnSpPr>
        <p:spPr>
          <a:xfrm rot="10800000">
            <a:off x="8411412" y="1690837"/>
            <a:ext cx="0" cy="12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7" name="Shape 1077"/>
          <p:cNvCxnSpPr/>
          <p:nvPr/>
        </p:nvCxnSpPr>
        <p:spPr>
          <a:xfrm rot="10800000">
            <a:off x="7786862" y="1691048"/>
            <a:ext cx="0" cy="130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8" name="Shape 1078"/>
          <p:cNvSpPr txBox="1"/>
          <p:nvPr/>
        </p:nvSpPr>
        <p:spPr>
          <a:xfrm>
            <a:off x="6572725" y="2204450"/>
            <a:ext cx="2543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Fragment operations (pl szín, textúra alkalmazása)</a:t>
            </a:r>
            <a:endParaRPr/>
          </a:p>
        </p:txBody>
      </p:sp>
      <p:cxnSp>
        <p:nvCxnSpPr>
          <p:cNvPr id="1079" name="Shape 1079"/>
          <p:cNvCxnSpPr/>
          <p:nvPr/>
        </p:nvCxnSpPr>
        <p:spPr>
          <a:xfrm>
            <a:off x="6200425" y="44323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0" name="Shape 1080"/>
          <p:cNvCxnSpPr/>
          <p:nvPr/>
        </p:nvCxnSpPr>
        <p:spPr>
          <a:xfrm>
            <a:off x="6227950" y="4234100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1" name="Shape 1081"/>
          <p:cNvCxnSpPr/>
          <p:nvPr/>
        </p:nvCxnSpPr>
        <p:spPr>
          <a:xfrm>
            <a:off x="6200425" y="4650775"/>
            <a:ext cx="53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2" name="Shape 1082"/>
          <p:cNvSpPr txBox="1"/>
          <p:nvPr/>
        </p:nvSpPr>
        <p:spPr>
          <a:xfrm>
            <a:off x="6799000" y="1131275"/>
            <a:ext cx="2176200" cy="57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Egyéb algoritmusok alkalmazása (merging)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83" name="Shape 1083"/>
          <p:cNvCxnSpPr/>
          <p:nvPr/>
        </p:nvCxnSpPr>
        <p:spPr>
          <a:xfrm rot="10800000">
            <a:off x="7195500" y="80052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4" name="Shape 1084"/>
          <p:cNvCxnSpPr/>
          <p:nvPr/>
        </p:nvCxnSpPr>
        <p:spPr>
          <a:xfrm rot="10800000">
            <a:off x="8087662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5" name="Shape 1085"/>
          <p:cNvCxnSpPr/>
          <p:nvPr/>
        </p:nvCxnSpPr>
        <p:spPr>
          <a:xfrm rot="10800000">
            <a:off x="8712200" y="800616"/>
            <a:ext cx="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6" name="Shape 1086"/>
          <p:cNvCxnSpPr/>
          <p:nvPr/>
        </p:nvCxnSpPr>
        <p:spPr>
          <a:xfrm rot="10800000">
            <a:off x="8399937" y="800432"/>
            <a:ext cx="0" cy="28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7" name="Shape 1087"/>
          <p:cNvCxnSpPr/>
          <p:nvPr/>
        </p:nvCxnSpPr>
        <p:spPr>
          <a:xfrm rot="10800000">
            <a:off x="7775387" y="800536"/>
            <a:ext cx="0" cy="2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8" name="Shape 1088"/>
          <p:cNvSpPr/>
          <p:nvPr/>
        </p:nvSpPr>
        <p:spPr>
          <a:xfrm>
            <a:off x="93650" y="548450"/>
            <a:ext cx="1906200" cy="3509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 txBox="1"/>
          <p:nvPr/>
        </p:nvSpPr>
        <p:spPr>
          <a:xfrm>
            <a:off x="1999850" y="1941175"/>
            <a:ext cx="2722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3000">
                <a:solidFill>
                  <a:srgbClr val="FF0000"/>
                </a:solidFill>
              </a:rPr>
              <a:t>Vertex shader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090" name="Shape 1090"/>
          <p:cNvSpPr/>
          <p:nvPr/>
        </p:nvSpPr>
        <p:spPr>
          <a:xfrm>
            <a:off x="6434400" y="2019950"/>
            <a:ext cx="2682000" cy="8820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 txBox="1"/>
          <p:nvPr/>
        </p:nvSpPr>
        <p:spPr>
          <a:xfrm>
            <a:off x="3059550" y="2609550"/>
            <a:ext cx="3281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3000">
                <a:solidFill>
                  <a:srgbClr val="FF00FF"/>
                </a:solidFill>
              </a:rPr>
              <a:t>Fragment shader</a:t>
            </a:r>
            <a:endParaRPr b="1" sz="3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type="title"/>
          </p:nvPr>
        </p:nvSpPr>
        <p:spPr>
          <a:xfrm>
            <a:off x="311700" y="5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Vertex shader emlékeztető</a:t>
            </a:r>
            <a:endParaRPr/>
          </a:p>
        </p:txBody>
      </p:sp>
      <p:sp>
        <p:nvSpPr>
          <p:cNvPr id="1097" name="Shape 1097"/>
          <p:cNvSpPr/>
          <p:nvPr/>
        </p:nvSpPr>
        <p:spPr>
          <a:xfrm>
            <a:off x="245325" y="116655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 KR</a:t>
            </a:r>
            <a:endParaRPr/>
          </a:p>
        </p:txBody>
      </p:sp>
      <p:sp>
        <p:nvSpPr>
          <p:cNvPr id="1098" name="Shape 1098"/>
          <p:cNvSpPr/>
          <p:nvPr/>
        </p:nvSpPr>
        <p:spPr>
          <a:xfrm>
            <a:off x="231525" y="2272175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Világ KR</a:t>
            </a: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231525" y="3337200"/>
            <a:ext cx="15168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Nézeti/Kamera KR</a:t>
            </a:r>
            <a:endParaRPr/>
          </a:p>
        </p:txBody>
      </p:sp>
      <p:cxnSp>
        <p:nvCxnSpPr>
          <p:cNvPr id="1100" name="Shape 1100"/>
          <p:cNvCxnSpPr>
            <a:stCxn id="1097" idx="2"/>
            <a:endCxn id="1098" idx="0"/>
          </p:cNvCxnSpPr>
          <p:nvPr/>
        </p:nvCxnSpPr>
        <p:spPr>
          <a:xfrm flipH="1">
            <a:off x="989925" y="1874250"/>
            <a:ext cx="13800" cy="3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1" name="Shape 1101"/>
          <p:cNvSpPr txBox="1"/>
          <p:nvPr/>
        </p:nvSpPr>
        <p:spPr>
          <a:xfrm>
            <a:off x="1142323" y="18453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Modellezési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02" name="Shape 1102"/>
          <p:cNvCxnSpPr>
            <a:stCxn id="1098" idx="2"/>
            <a:endCxn id="1099" idx="0"/>
          </p:cNvCxnSpPr>
          <p:nvPr/>
        </p:nvCxnSpPr>
        <p:spPr>
          <a:xfrm>
            <a:off x="989925" y="2979875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3" name="Shape 1103"/>
          <p:cNvSpPr txBox="1"/>
          <p:nvPr/>
        </p:nvSpPr>
        <p:spPr>
          <a:xfrm>
            <a:off x="1161198" y="295091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Nézeti TR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04" name="Shape 1104"/>
          <p:cNvCxnSpPr>
            <a:stCxn id="1099" idx="2"/>
            <a:endCxn id="1105" idx="0"/>
          </p:cNvCxnSpPr>
          <p:nvPr/>
        </p:nvCxnSpPr>
        <p:spPr>
          <a:xfrm>
            <a:off x="989925" y="4044900"/>
            <a:ext cx="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6" name="Shape 1106"/>
          <p:cNvSpPr txBox="1"/>
          <p:nvPr/>
        </p:nvSpPr>
        <p:spPr>
          <a:xfrm>
            <a:off x="1142323" y="4141463"/>
            <a:ext cx="169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Projektív TR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7" name="Shape 1107"/>
          <p:cNvSpPr txBox="1"/>
          <p:nvPr/>
        </p:nvSpPr>
        <p:spPr>
          <a:xfrm>
            <a:off x="2830700" y="858425"/>
            <a:ext cx="6001500" cy="4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A vertex shader áttranszformálja az adott objektum összes vertexét a modell KR-ből a vágási térbe.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Ezt a három transzformációt három 4x4-es mátrix fogja reprezentálni. Ezekkel szorozzuk végig az adott objektum összes (x,y,z,w) pontját.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Újabb emlékeztető: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Mi 3D-s koordinátarendszerben dolgozunk, a vertex shadernek viszont már homogén (4D-s) koordinátákkal kell dolgoznia, hisz 4x4-esek a transzformációs mátrixaink.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Megoldás : Egyszerűen egy 1-es homogén koordinátát (pontok esetében) hozzácsapunk: (x,y,z,1), így már tudunk szorozni.</a:t>
            </a:r>
            <a:endParaRPr sz="18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Mátrixszorzás 3x3-as esetben</a:t>
            </a:r>
            <a:endParaRPr/>
          </a:p>
        </p:txBody>
      </p:sp>
      <p:pic>
        <p:nvPicPr>
          <p:cNvPr id="1113" name="Shape 1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181375"/>
            <a:ext cx="6420501" cy="11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383125" y="1333775"/>
            <a:ext cx="55692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Egy mátrix egy lineáris transzformációt testesít meg, a vektorral való szorzás pedig “végrehajtja” ezt a transzformációt a vektoron.</a:t>
            </a:r>
            <a:endParaRPr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5136500" y="3285264"/>
            <a:ext cx="2851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Jobban értelmezhető formában</a:t>
            </a:r>
            <a:endParaRPr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Shape 1116"/>
          <p:cNvSpPr txBox="1"/>
          <p:nvPr/>
        </p:nvSpPr>
        <p:spPr>
          <a:xfrm>
            <a:off x="464575" y="3976325"/>
            <a:ext cx="55692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Amit lényegében csinálunk : Az egyes koordinátákat a képtér bázisának az adott kordinátának megfelelő bázisvektorral szorozzuk, majd lineárisan kombináljuk őket. </a:t>
            </a:r>
            <a:endParaRPr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3277400" y="3284475"/>
            <a:ext cx="1859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Elvégezve a szorzást</a:t>
            </a:r>
            <a:b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hu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(def. szerint)</a:t>
            </a:r>
            <a:endParaRPr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 forgatási mátrixok</a:t>
            </a:r>
            <a:endParaRPr/>
          </a:p>
        </p:txBody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hu"/>
              <a:t>4x4-es mátrixokkal dolgozva is ugyanezt tesszük, amíg nem eltolási vagy középpontos vetítési mátrixról van szó, addig a homogén koordinátákat békén hagyják, tehát sima 3x3-as mx szorzásként is megvalósíthatnánk.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"/>
              <a:t>Azonban, hogy egységes legyen mindegyik transzformáció (és a homogén koordinátát is megőrizzük) </a:t>
            </a:r>
            <a:r>
              <a:rPr lang="hu">
                <a:solidFill>
                  <a:schemeClr val="accent5"/>
                </a:solidFill>
              </a:rPr>
              <a:t>minden transzformációt 4x4-es mátrixszal reprezentálunk.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24" name="Shape 1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25" y="1480596"/>
            <a:ext cx="5247601" cy="13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